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sldIdLst>
    <p:sldId id="256" r:id="rId5"/>
    <p:sldId id="264" r:id="rId6"/>
    <p:sldId id="266" r:id="rId7"/>
    <p:sldId id="267" r:id="rId8"/>
    <p:sldId id="275" r:id="rId9"/>
    <p:sldId id="268" r:id="rId10"/>
    <p:sldId id="276" r:id="rId11"/>
    <p:sldId id="269" r:id="rId12"/>
    <p:sldId id="277" r:id="rId13"/>
    <p:sldId id="271" r:id="rId14"/>
    <p:sldId id="283" r:id="rId15"/>
    <p:sldId id="272" r:id="rId16"/>
    <p:sldId id="282" r:id="rId17"/>
    <p:sldId id="278" r:id="rId18"/>
    <p:sldId id="279" r:id="rId19"/>
    <p:sldId id="273" r:id="rId20"/>
    <p:sldId id="280" r:id="rId21"/>
    <p:sldId id="274" r:id="rId22"/>
    <p:sldId id="281" r:id="rId23"/>
    <p:sldId id="261" r:id="rId24"/>
  </p:sldIdLst>
  <p:sldSz cx="12192000" cy="6858000"/>
  <p:notesSz cx="12192000" cy="6858000"/>
  <p:defaultTextStyle>
    <a:defPPr>
      <a:defRPr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99D7AD7-212C-9274-D083-DDEDBEC19849}" name="Daniel Gomes" initials="DG" userId="S::dagomes@ua.pt::b2d4e3b4-5531-460c-9f66-fd01da519e6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8F8A"/>
    <a:srgbClr val="4B2469"/>
    <a:srgbClr val="5F2C86"/>
    <a:srgbClr val="BD8F16"/>
    <a:srgbClr val="FF4FA1"/>
    <a:srgbClr val="3C72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9E87A4-B157-E745-B680-D2FE827A0B1A}" v="275" dt="2023-08-31T14:24:10.167"/>
    <p1510:client id="{7F2A960A-F94C-4D76-9638-285FCE777B4D}" v="37" dt="2023-08-31T12:28:52.2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6"/>
  </p:normalViewPr>
  <p:slideViewPr>
    <p:cSldViewPr snapToGrid="0">
      <p:cViewPr varScale="1">
        <p:scale>
          <a:sx n="114" d="100"/>
          <a:sy n="114" d="100"/>
        </p:scale>
        <p:origin x="66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623FBF0A-5C9F-2A4D-855F-7E1FBC34DCAC}" type="datetimeFigureOut">
              <a:rPr lang="en-US"/>
              <a:t>8/31/23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F053579-77CA-5B42-A17B-8B4BDC69F2B1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With the purpose of interconnecting all 5GASP Testbeds, IT Aveiro developed a tool to dynamically orchestrate a mesh network between all project’s facilities.</a:t>
            </a:r>
            <a:endParaRPr/>
          </a:p>
          <a:p>
            <a:pPr>
              <a:defRPr/>
            </a:pPr>
            <a:r>
              <a:rPr lang="en-US"/>
              <a:t>This solution enables transparent connectivity between the testbeds, relying on Wireguard, for the creation of the VPN tunnels between each domain.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9F053579-77CA-5B42-A17B-8B4BDC69F2B1}" type="slidenum">
              <a:rPr lang="en-US"/>
              <a:t>20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B9F6E18-AADD-8E41-B313-D399B5D526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D7C5F07-F066-EA41-8466-844D28B5FA1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hyperlink" Target="https://www.5gasp.eu/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hyperlink" Target="https://www.5gasp.eu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.png"/><Relationship Id="rId5" Type="http://schemas.openxmlformats.org/officeDocument/2006/relationships/hyperlink" Target="https://www.5gasp.eu/" TargetMode="Externa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.png"/><Relationship Id="rId5" Type="http://schemas.openxmlformats.org/officeDocument/2006/relationships/hyperlink" Target="https://www.5gasp.eu/" TargetMode="Externa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hyperlink" Target="https://www.5gasp.eu/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hyperlink" Target="https://www.5gasp.eu/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hyperlink" Target="https://www.5gasp.eu/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hyperlink" Target="https://www.5gasp.eu/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hyperlink" Target="https://www.5gasp.eu/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.png"/><Relationship Id="rId4" Type="http://schemas.openxmlformats.org/officeDocument/2006/relationships/hyperlink" Target="https://github.com/protocolbuffers/protobuf/release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hyperlink" Target="https://www.5gasp.eu/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5FF0D-4B7C-C715-6227-DD3A0994B2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000">
                <a:cs typeface="+mn-cs"/>
              </a:rPr>
              <a:t>Manage your VNF with a Helm Execution Environment</a:t>
            </a:r>
          </a:p>
        </p:txBody>
      </p:sp>
      <p:pic>
        <p:nvPicPr>
          <p:cNvPr id="7" name="Picture 6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3AE127A3-5326-2C91-E850-FFAB6E8CE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22C367-BED7-F439-3771-A32A478984C7}"/>
              </a:ext>
            </a:extLst>
          </p:cNvPr>
          <p:cNvSpPr txBox="1"/>
          <p:nvPr/>
        </p:nvSpPr>
        <p:spPr bwMode="auto">
          <a:xfrm>
            <a:off x="11373121" y="6581001"/>
            <a:ext cx="84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1200">
                <a:solidFill>
                  <a:schemeClr val="bg1"/>
                </a:solidFill>
              </a:rPr>
              <a:t>1</a:t>
            </a:r>
            <a:r>
              <a:rPr lang="en-US" sz="1200" baseline="30000">
                <a:solidFill>
                  <a:schemeClr val="bg1"/>
                </a:solidFill>
              </a:rPr>
              <a:t>st</a:t>
            </a:r>
            <a:r>
              <a:rPr lang="en-US" sz="1200">
                <a:solidFill>
                  <a:schemeClr val="bg1"/>
                </a:solidFill>
              </a:rPr>
              <a:t> Review</a:t>
            </a: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C30163-D582-2789-4F09-5BAFC81B0E29}"/>
              </a:ext>
            </a:extLst>
          </p:cNvPr>
          <p:cNvSpPr txBox="1"/>
          <p:nvPr/>
        </p:nvSpPr>
        <p:spPr>
          <a:xfrm>
            <a:off x="9840416" y="6492970"/>
            <a:ext cx="611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5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20" name="Audio 19">
            <a:extLst>
              <a:ext uri="{FF2B5EF4-FFF2-40B4-BE49-F238E27FC236}">
                <a16:creationId xmlns:a16="http://schemas.microsoft.com/office/drawing/2014/main" id="{BA02D4FE-87DE-A360-B6E4-4F66F8DCD6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32"/>
    </mc:Choice>
    <mc:Fallback>
      <p:transition spd="slow" advTm="9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F590F-E2E4-14CB-16E9-D710BA898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Changing the Helm Chart Manifests</a:t>
            </a:r>
            <a:endParaRPr lang="en-PT"/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ABB39C28-132F-4DEE-53AC-1386BB450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b="29857"/>
          <a:stretch/>
        </p:blipFill>
        <p:spPr>
          <a:xfrm>
            <a:off x="5712460" y="2348880"/>
            <a:ext cx="6462712" cy="30117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E93995-6BE0-6BA4-C8FD-95E50B9E2083}"/>
              </a:ext>
            </a:extLst>
          </p:cNvPr>
          <p:cNvSpPr txBox="1"/>
          <p:nvPr/>
        </p:nvSpPr>
        <p:spPr>
          <a:xfrm>
            <a:off x="551384" y="2348880"/>
            <a:ext cx="43924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>
                <a:solidFill>
                  <a:srgbClr val="24292F"/>
                </a:solidFill>
                <a:effectLst/>
                <a:latin typeface="+mj-lt"/>
              </a:rPr>
              <a:t>Inside the Helm Chart you may find the file </a:t>
            </a:r>
            <a:r>
              <a:rPr lang="en-GB" err="1">
                <a:latin typeface="+mj-lt"/>
              </a:rPr>
              <a:t>values.yaml</a:t>
            </a:r>
            <a:r>
              <a:rPr lang="en-GB" b="0" i="0">
                <a:solidFill>
                  <a:srgbClr val="24292F"/>
                </a:solidFill>
                <a:effectLst/>
                <a:latin typeface="+mj-lt"/>
              </a:rPr>
              <a:t> which will be used to change variable values, such as the image names used. </a:t>
            </a:r>
          </a:p>
          <a:p>
            <a:endParaRPr lang="en-GB">
              <a:solidFill>
                <a:srgbClr val="24292F"/>
              </a:solidFill>
              <a:latin typeface="+mj-lt"/>
            </a:endParaRPr>
          </a:p>
          <a:p>
            <a:endParaRPr lang="en-GB" b="0" i="0">
              <a:solidFill>
                <a:srgbClr val="24292F"/>
              </a:solidFill>
              <a:effectLst/>
              <a:latin typeface="+mj-lt"/>
            </a:endParaRPr>
          </a:p>
          <a:p>
            <a:r>
              <a:rPr lang="en-GB">
                <a:solidFill>
                  <a:srgbClr val="24292F"/>
                </a:solidFill>
                <a:latin typeface="+mj-lt"/>
              </a:rPr>
              <a:t>Edit </a:t>
            </a:r>
            <a:r>
              <a:rPr lang="en-GB" b="1" i="1" err="1">
                <a:solidFill>
                  <a:srgbClr val="24292F"/>
                </a:solidFill>
                <a:latin typeface="+mj-lt"/>
              </a:rPr>
              <a:t>simple_ee_vnf</a:t>
            </a:r>
            <a:r>
              <a:rPr lang="en-GB" b="1" i="1">
                <a:solidFill>
                  <a:srgbClr val="24292F"/>
                </a:solidFill>
                <a:latin typeface="+mj-lt"/>
              </a:rPr>
              <a:t>/helm-charts/</a:t>
            </a:r>
            <a:r>
              <a:rPr lang="en-GB" b="1" i="1" err="1">
                <a:solidFill>
                  <a:srgbClr val="24292F"/>
                </a:solidFill>
                <a:latin typeface="+mj-lt"/>
              </a:rPr>
              <a:t>eechart</a:t>
            </a:r>
            <a:r>
              <a:rPr lang="en-GB" b="1" i="1">
                <a:solidFill>
                  <a:srgbClr val="24292F"/>
                </a:solidFill>
                <a:latin typeface="+mj-lt"/>
              </a:rPr>
              <a:t>/</a:t>
            </a:r>
            <a:r>
              <a:rPr lang="en-GB" b="1" i="1" err="1">
                <a:solidFill>
                  <a:srgbClr val="24292F"/>
                </a:solidFill>
                <a:latin typeface="+mj-lt"/>
              </a:rPr>
              <a:t>values.yaml</a:t>
            </a:r>
            <a:r>
              <a:rPr lang="en-GB" b="1" i="1">
                <a:solidFill>
                  <a:srgbClr val="24292F"/>
                </a:solidFill>
                <a:latin typeface="+mj-lt"/>
              </a:rPr>
              <a:t> </a:t>
            </a:r>
            <a:r>
              <a:rPr lang="en-GB">
                <a:solidFill>
                  <a:srgbClr val="24292F"/>
                </a:solidFill>
                <a:latin typeface="+mj-lt"/>
              </a:rPr>
              <a:t>and add the values in the image block, to match your registries’ image.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DAA03A8-751E-EF71-3CDE-463E60CAC2B7}"/>
              </a:ext>
            </a:extLst>
          </p:cNvPr>
          <p:cNvCxnSpPr>
            <a:cxnSpLocks/>
          </p:cNvCxnSpPr>
          <p:nvPr/>
        </p:nvCxnSpPr>
        <p:spPr>
          <a:xfrm>
            <a:off x="5375920" y="1690688"/>
            <a:ext cx="0" cy="472514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ket 7">
            <a:extLst>
              <a:ext uri="{FF2B5EF4-FFF2-40B4-BE49-F238E27FC236}">
                <a16:creationId xmlns:a16="http://schemas.microsoft.com/office/drawing/2014/main" id="{329EF654-8C33-F58B-FF84-1683CFE890D2}"/>
              </a:ext>
            </a:extLst>
          </p:cNvPr>
          <p:cNvSpPr/>
          <p:nvPr/>
        </p:nvSpPr>
        <p:spPr>
          <a:xfrm>
            <a:off x="6096000" y="4221088"/>
            <a:ext cx="144016" cy="1211560"/>
          </a:xfrm>
          <a:prstGeom prst="leftBracket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4" name="Picture 3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300A42EE-FAB8-7B38-D8FA-EC326F6497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E1C3C1-6E58-1AB0-AB6A-DC7F2F02DA19}"/>
              </a:ext>
            </a:extLst>
          </p:cNvPr>
          <p:cNvSpPr txBox="1"/>
          <p:nvPr/>
        </p:nvSpPr>
        <p:spPr>
          <a:xfrm>
            <a:off x="9840416" y="6492970"/>
            <a:ext cx="225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31" name="Audio 30">
            <a:extLst>
              <a:ext uri="{FF2B5EF4-FFF2-40B4-BE49-F238E27FC236}">
                <a16:creationId xmlns:a16="http://schemas.microsoft.com/office/drawing/2014/main" id="{E7F78A5A-2C21-E20D-B997-EC90EDA42B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08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71"/>
    </mc:Choice>
    <mc:Fallback>
      <p:transition spd="slow" advTm="17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9240E-D043-D6E1-B365-47B92B0E8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Concerning Image Registries….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1CFFD-DA0F-C2E4-9542-AA746A83B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400" y="1844824"/>
            <a:ext cx="388964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T" sz="2000">
                <a:latin typeface="+mj-lt"/>
              </a:rPr>
              <a:t>In OSM 14, the Helm-Charts are deployed in a namespace created on-the-fly.</a:t>
            </a:r>
          </a:p>
          <a:p>
            <a:endParaRPr lang="en-PT" sz="2000">
              <a:latin typeface="+mj-lt"/>
            </a:endParaRPr>
          </a:p>
          <a:p>
            <a:pPr marL="0" indent="0">
              <a:buNone/>
            </a:pPr>
            <a:r>
              <a:rPr lang="en-PT" sz="2000">
                <a:latin typeface="+mj-lt"/>
              </a:rPr>
              <a:t>However, we </a:t>
            </a:r>
            <a:r>
              <a:rPr lang="en-PT" sz="2000" b="1">
                <a:latin typeface="+mj-lt"/>
              </a:rPr>
              <a:t>cannot</a:t>
            </a:r>
            <a:r>
              <a:rPr lang="en-PT" sz="2000">
                <a:latin typeface="+mj-lt"/>
              </a:rPr>
              <a:t> share Secrets across namespaces …</a:t>
            </a:r>
          </a:p>
          <a:p>
            <a:pPr marL="0" indent="0">
              <a:buNone/>
            </a:pPr>
            <a:endParaRPr lang="en-PT" sz="2000">
              <a:latin typeface="+mj-lt"/>
            </a:endParaRPr>
          </a:p>
          <a:p>
            <a:pPr marL="0" indent="0">
              <a:buNone/>
            </a:pPr>
            <a:r>
              <a:rPr lang="en-PT" sz="2000">
                <a:latin typeface="+mj-lt"/>
              </a:rPr>
              <a:t>One solution can be to include the </a:t>
            </a:r>
            <a:r>
              <a:rPr lang="en-PT" sz="2000" b="1">
                <a:latin typeface="+mj-lt"/>
              </a:rPr>
              <a:t>Image Pull Secret </a:t>
            </a:r>
            <a:r>
              <a:rPr lang="en-PT" sz="2000">
                <a:latin typeface="+mj-lt"/>
              </a:rPr>
              <a:t>inside the Helm Chart.</a:t>
            </a:r>
          </a:p>
          <a:p>
            <a:endParaRPr lang="en-PT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BED847E0-5C98-77E8-937F-EF6E8EC57C2A}"/>
              </a:ext>
            </a:extLst>
          </p:cNvPr>
          <p:cNvSpPr/>
          <p:nvPr/>
        </p:nvSpPr>
        <p:spPr>
          <a:xfrm>
            <a:off x="5447928" y="3137947"/>
            <a:ext cx="1493099" cy="58210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670AAE-6C51-FB9C-82EB-DD485D21B2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136" t="1790" r="30776" b="-1790"/>
          <a:stretch/>
        </p:blipFill>
        <p:spPr>
          <a:xfrm>
            <a:off x="7803907" y="3060746"/>
            <a:ext cx="1872208" cy="671320"/>
          </a:xfrm>
          <a:prstGeom prst="rect">
            <a:avLst/>
          </a:prstGeom>
        </p:spPr>
      </p:pic>
      <p:pic>
        <p:nvPicPr>
          <p:cNvPr id="14" name="Picture 1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0EC4A1D1-C368-45D9-82D3-DEA78C3F6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2015" y="3039136"/>
            <a:ext cx="4648200" cy="20574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4B2371-C0AE-590C-328D-81635BFCF20D}"/>
              </a:ext>
            </a:extLst>
          </p:cNvPr>
          <p:cNvCxnSpPr/>
          <p:nvPr/>
        </p:nvCxnSpPr>
        <p:spPr>
          <a:xfrm>
            <a:off x="8112224" y="4067836"/>
            <a:ext cx="18002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44834AA-AFB0-FE17-85D5-1A804625006A}"/>
              </a:ext>
            </a:extLst>
          </p:cNvPr>
          <p:cNvSpPr txBox="1"/>
          <p:nvPr/>
        </p:nvSpPr>
        <p:spPr>
          <a:xfrm>
            <a:off x="7332895" y="1952652"/>
            <a:ext cx="464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24292F"/>
                </a:solidFill>
                <a:latin typeface="+mj-lt"/>
              </a:rPr>
              <a:t>Edit </a:t>
            </a:r>
            <a:r>
              <a:rPr lang="en-GB" b="1" i="1" err="1">
                <a:solidFill>
                  <a:srgbClr val="24292F"/>
                </a:solidFill>
                <a:latin typeface="+mj-lt"/>
              </a:rPr>
              <a:t>simple_ee_vnf</a:t>
            </a:r>
            <a:r>
              <a:rPr lang="en-GB" b="1" i="1">
                <a:solidFill>
                  <a:srgbClr val="24292F"/>
                </a:solidFill>
                <a:latin typeface="+mj-lt"/>
              </a:rPr>
              <a:t>/helm-charts/</a:t>
            </a:r>
            <a:r>
              <a:rPr lang="en-GB" b="1" i="1" err="1">
                <a:solidFill>
                  <a:srgbClr val="24292F"/>
                </a:solidFill>
                <a:latin typeface="+mj-lt"/>
              </a:rPr>
              <a:t>eechart</a:t>
            </a:r>
            <a:r>
              <a:rPr lang="en-GB" b="1" i="1">
                <a:solidFill>
                  <a:srgbClr val="24292F"/>
                </a:solidFill>
                <a:latin typeface="+mj-lt"/>
              </a:rPr>
              <a:t>/</a:t>
            </a:r>
            <a:r>
              <a:rPr lang="en-GB" b="1" i="1" err="1">
                <a:solidFill>
                  <a:srgbClr val="24292F"/>
                </a:solidFill>
                <a:latin typeface="+mj-lt"/>
              </a:rPr>
              <a:t>values.yaml</a:t>
            </a:r>
            <a:r>
              <a:rPr lang="en-GB" b="1" i="1">
                <a:solidFill>
                  <a:srgbClr val="24292F"/>
                </a:solidFill>
                <a:latin typeface="+mj-lt"/>
              </a:rPr>
              <a:t> </a:t>
            </a:r>
            <a:r>
              <a:rPr lang="en-GB">
                <a:solidFill>
                  <a:srgbClr val="24292F"/>
                </a:solidFill>
                <a:latin typeface="+mj-lt"/>
              </a:rPr>
              <a:t>and add the correct </a:t>
            </a:r>
            <a:r>
              <a:rPr lang="en-GB" b="1" i="1" err="1">
                <a:solidFill>
                  <a:srgbClr val="24292F"/>
                </a:solidFill>
                <a:latin typeface="+mj-lt"/>
              </a:rPr>
              <a:t>dockerConfig</a:t>
            </a:r>
            <a:r>
              <a:rPr lang="en-PT">
                <a:latin typeface="+mj-lt"/>
              </a:rPr>
              <a:t> to access your registry.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8F2397-AABD-2E47-A767-1444C81DEBC2}"/>
              </a:ext>
            </a:extLst>
          </p:cNvPr>
          <p:cNvSpPr txBox="1"/>
          <p:nvPr/>
        </p:nvSpPr>
        <p:spPr>
          <a:xfrm>
            <a:off x="9840416" y="6492970"/>
            <a:ext cx="611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7" name="Picture 6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5C848FAA-D300-045F-7A2E-E9D1EAAB1B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pic>
        <p:nvPicPr>
          <p:cNvPr id="40" name="Audio 39">
            <a:extLst>
              <a:ext uri="{FF2B5EF4-FFF2-40B4-BE49-F238E27FC236}">
                <a16:creationId xmlns:a16="http://schemas.microsoft.com/office/drawing/2014/main" id="{15FA21DB-706A-DEBD-343B-8CF379A974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965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99"/>
    </mc:Choice>
    <mc:Fallback>
      <p:transition spd="slow" advTm="21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6A03-19F4-23F1-B899-16A34A4BA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Changing the VNFD – Helm Chart Reference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B1A5CC1-DC90-A177-C2A0-C152F3FA4E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177336" y="1916832"/>
            <a:ext cx="4176464" cy="443404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C93463-7F49-8484-E607-A156677C9D82}"/>
              </a:ext>
            </a:extLst>
          </p:cNvPr>
          <p:cNvSpPr txBox="1"/>
          <p:nvPr/>
        </p:nvSpPr>
        <p:spPr>
          <a:xfrm>
            <a:off x="838200" y="1916832"/>
            <a:ext cx="50405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>
                <a:solidFill>
                  <a:srgbClr val="24292F"/>
                </a:solidFill>
                <a:effectLst/>
                <a:latin typeface="+mj-lt"/>
              </a:rPr>
              <a:t>A pre-requirement to define EE-based primitives is including the appropriate reference in the descriptor to the own EE.</a:t>
            </a:r>
          </a:p>
          <a:p>
            <a:endParaRPr lang="en-GB">
              <a:solidFill>
                <a:srgbClr val="24292F"/>
              </a:solidFill>
              <a:latin typeface="+mj-lt"/>
            </a:endParaRPr>
          </a:p>
          <a:p>
            <a:endParaRPr lang="en-GB">
              <a:solidFill>
                <a:srgbClr val="24292F"/>
              </a:solidFill>
              <a:latin typeface="+mj-lt"/>
            </a:endParaRPr>
          </a:p>
          <a:p>
            <a:endParaRPr lang="en-GB">
              <a:solidFill>
                <a:srgbClr val="24292F"/>
              </a:solidFill>
              <a:latin typeface="+mj-lt"/>
            </a:endParaRPr>
          </a:p>
          <a:p>
            <a:r>
              <a:rPr lang="en-GB">
                <a:solidFill>
                  <a:srgbClr val="24292F"/>
                </a:solidFill>
                <a:latin typeface="+mj-lt"/>
              </a:rPr>
              <a:t>Edit </a:t>
            </a:r>
            <a:r>
              <a:rPr lang="en-GB" b="1" i="1" err="1">
                <a:solidFill>
                  <a:srgbClr val="24292F"/>
                </a:solidFill>
                <a:effectLst/>
                <a:latin typeface="+mj-lt"/>
              </a:rPr>
              <a:t>simple_ee_vnf</a:t>
            </a:r>
            <a:r>
              <a:rPr lang="en-GB" b="1" i="1">
                <a:solidFill>
                  <a:srgbClr val="24292F"/>
                </a:solidFill>
                <a:effectLst/>
                <a:latin typeface="+mj-lt"/>
              </a:rPr>
              <a:t>/</a:t>
            </a:r>
            <a:r>
              <a:rPr lang="en-GB" b="1" i="1" err="1">
                <a:solidFill>
                  <a:srgbClr val="24292F"/>
                </a:solidFill>
                <a:effectLst/>
                <a:latin typeface="+mj-lt"/>
              </a:rPr>
              <a:t>sample_ee_vnfd.yaml</a:t>
            </a:r>
            <a:r>
              <a:rPr lang="en-GB" b="1" i="1">
                <a:solidFill>
                  <a:srgbClr val="24292F"/>
                </a:solidFill>
                <a:effectLst/>
                <a:latin typeface="+mj-lt"/>
              </a:rPr>
              <a:t> </a:t>
            </a:r>
            <a:r>
              <a:rPr lang="en-GB" b="0" i="0">
                <a:solidFill>
                  <a:srgbClr val="24292F"/>
                </a:solidFill>
                <a:effectLst/>
                <a:latin typeface="+mj-lt"/>
              </a:rPr>
              <a:t>and, inside the </a:t>
            </a:r>
            <a:r>
              <a:rPr lang="en-GB" b="1" i="1" err="1">
                <a:solidFill>
                  <a:srgbClr val="24292F"/>
                </a:solidFill>
                <a:effectLst/>
                <a:latin typeface="+mj-lt"/>
              </a:rPr>
              <a:t>df</a:t>
            </a:r>
            <a:r>
              <a:rPr lang="en-GB" b="0" i="0">
                <a:solidFill>
                  <a:srgbClr val="24292F"/>
                </a:solidFill>
                <a:effectLst/>
                <a:latin typeface="+mj-lt"/>
              </a:rPr>
              <a:t> element, </a:t>
            </a:r>
            <a:r>
              <a:rPr lang="en-GB">
                <a:solidFill>
                  <a:srgbClr val="24292F"/>
                </a:solidFill>
                <a:latin typeface="+mj-lt"/>
              </a:rPr>
              <a:t>add the following block: </a:t>
            </a:r>
            <a:endParaRPr lang="en-PT">
              <a:latin typeface="+mj-lt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23D400C-CE0C-8B88-D84C-427257F65DD7}"/>
              </a:ext>
            </a:extLst>
          </p:cNvPr>
          <p:cNvCxnSpPr/>
          <p:nvPr/>
        </p:nvCxnSpPr>
        <p:spPr>
          <a:xfrm>
            <a:off x="9233818" y="3018119"/>
            <a:ext cx="502840" cy="0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A3E8D0-F336-121B-CDB7-A3393E5ED9FB}"/>
              </a:ext>
            </a:extLst>
          </p:cNvPr>
          <p:cNvCxnSpPr>
            <a:cxnSpLocks/>
          </p:cNvCxnSpPr>
          <p:nvPr/>
        </p:nvCxnSpPr>
        <p:spPr>
          <a:xfrm>
            <a:off x="6384032" y="1916832"/>
            <a:ext cx="0" cy="472514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BC0E5D57-8A6D-CF3C-95AB-98407865D1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6F674C-63BD-BCC9-CE48-618A2D9541A6}"/>
              </a:ext>
            </a:extLst>
          </p:cNvPr>
          <p:cNvSpPr txBox="1"/>
          <p:nvPr/>
        </p:nvSpPr>
        <p:spPr>
          <a:xfrm>
            <a:off x="9840416" y="6492970"/>
            <a:ext cx="2250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36" name="Audio 35">
            <a:extLst>
              <a:ext uri="{FF2B5EF4-FFF2-40B4-BE49-F238E27FC236}">
                <a16:creationId xmlns:a16="http://schemas.microsoft.com/office/drawing/2014/main" id="{53950A32-2935-8202-9A37-DF3CD2B06E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166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56"/>
    </mc:Choice>
    <mc:Fallback>
      <p:transition spd="slow" advTm="19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7D945-602D-3853-7886-207E00383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Verifying the Syntax of the Helm Charts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28E4E8-404D-B7A4-098F-36D0E5DD7B95}"/>
              </a:ext>
            </a:extLst>
          </p:cNvPr>
          <p:cNvSpPr txBox="1"/>
          <p:nvPr/>
        </p:nvSpPr>
        <p:spPr>
          <a:xfrm>
            <a:off x="2063552" y="1857724"/>
            <a:ext cx="763284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PT">
                <a:latin typeface="+mj-lt"/>
              </a:rPr>
              <a:t>To avoid later errors on OSM, we can right away lint the Helm Chart after the new changes made.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50BF56-2773-9BFD-B3A9-0289AE5F18C1}"/>
              </a:ext>
            </a:extLst>
          </p:cNvPr>
          <p:cNvSpPr txBox="1"/>
          <p:nvPr/>
        </p:nvSpPr>
        <p:spPr>
          <a:xfrm>
            <a:off x="9840416" y="6492970"/>
            <a:ext cx="611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4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4" name="Picture 3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242BD0AD-3063-78A1-4FA4-0B1450020E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292B2B-9C39-0120-CD58-67985E19A7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5600" y="2276871"/>
            <a:ext cx="6552728" cy="34674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F867AFB-EF1E-049F-BB5C-DB2BE1D85EAB}"/>
              </a:ext>
            </a:extLst>
          </p:cNvPr>
          <p:cNvSpPr/>
          <p:nvPr/>
        </p:nvSpPr>
        <p:spPr>
          <a:xfrm>
            <a:off x="3143672" y="3212976"/>
            <a:ext cx="5112568" cy="17441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helm lint </a:t>
            </a:r>
            <a:r>
              <a:rPr lang="en-GB" sz="16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eechart</a:t>
            </a:r>
            <a:endParaRPr lang="en-GB" sz="16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==&gt; Linting </a:t>
            </a:r>
            <a:r>
              <a:rPr lang="en-GB" sz="16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eechart</a:t>
            </a:r>
            <a:endParaRPr lang="en-GB" sz="16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[INFO] </a:t>
            </a:r>
            <a:r>
              <a:rPr lang="en-GB" sz="16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Chart.yaml</a:t>
            </a:r>
            <a:r>
              <a:rPr lang="en-GB" sz="1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icon is recommended</a:t>
            </a:r>
          </a:p>
          <a:p>
            <a:endParaRPr lang="en-GB" sz="16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chart(s) linted, 0 chart(s) failed</a:t>
            </a:r>
            <a:endParaRPr lang="en-PT" sz="16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1" name="Audio 20">
            <a:extLst>
              <a:ext uri="{FF2B5EF4-FFF2-40B4-BE49-F238E27FC236}">
                <a16:creationId xmlns:a16="http://schemas.microsoft.com/office/drawing/2014/main" id="{9BAEBA0B-18FD-3F22-1FDA-535B4A0FF1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31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35"/>
    </mc:Choice>
    <mc:Fallback>
      <p:transition spd="slow" advTm="7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6A03-19F4-23F1-B899-16A34A4BA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Changing the VNFD – Day 1 Operations</a:t>
            </a:r>
          </a:p>
        </p:txBody>
      </p:sp>
      <p:pic>
        <p:nvPicPr>
          <p:cNvPr id="5" name="Content Placeholder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6D072D15-8211-40BF-625F-CB59A4B036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60097" y="2720942"/>
            <a:ext cx="5014971" cy="172320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7C2672-931B-5A8D-84D7-59783AFE037D}"/>
              </a:ext>
            </a:extLst>
          </p:cNvPr>
          <p:cNvSpPr txBox="1"/>
          <p:nvPr/>
        </p:nvSpPr>
        <p:spPr>
          <a:xfrm>
            <a:off x="646923" y="2012885"/>
            <a:ext cx="458498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>
                <a:solidFill>
                  <a:srgbClr val="24292F"/>
                </a:solidFill>
                <a:effectLst/>
                <a:latin typeface="+mj-lt"/>
              </a:rPr>
              <a:t>Now we can include the day1-primitive block referencing the </a:t>
            </a:r>
            <a:r>
              <a:rPr lang="en-GB" b="1" i="1" err="1">
                <a:latin typeface="+mj-lt"/>
              </a:rPr>
              <a:t>playbook.yaml</a:t>
            </a:r>
            <a:r>
              <a:rPr lang="en-GB" b="1" i="1">
                <a:solidFill>
                  <a:srgbClr val="24292F"/>
                </a:solidFill>
                <a:effectLst/>
                <a:latin typeface="+mj-lt"/>
              </a:rPr>
              <a:t> </a:t>
            </a:r>
            <a:r>
              <a:rPr lang="en-GB" b="0" i="0">
                <a:solidFill>
                  <a:srgbClr val="24292F"/>
                </a:solidFill>
                <a:effectLst/>
                <a:latin typeface="+mj-lt"/>
              </a:rPr>
              <a:t>file.</a:t>
            </a:r>
          </a:p>
          <a:p>
            <a:r>
              <a:rPr lang="en-GB" b="0" i="0">
                <a:solidFill>
                  <a:srgbClr val="24292F"/>
                </a:solidFill>
                <a:effectLst/>
                <a:latin typeface="+mj-lt"/>
              </a:rPr>
              <a:t> </a:t>
            </a:r>
          </a:p>
          <a:p>
            <a:endParaRPr lang="en-GB">
              <a:solidFill>
                <a:srgbClr val="24292F"/>
              </a:solidFill>
              <a:latin typeface="+mj-lt"/>
            </a:endParaRPr>
          </a:p>
          <a:p>
            <a:r>
              <a:rPr lang="en-GB">
                <a:solidFill>
                  <a:srgbClr val="24292F"/>
                </a:solidFill>
                <a:latin typeface="+mj-lt"/>
              </a:rPr>
              <a:t>I</a:t>
            </a:r>
            <a:r>
              <a:rPr lang="en-GB" b="0" i="0">
                <a:solidFill>
                  <a:srgbClr val="24292F"/>
                </a:solidFill>
                <a:effectLst/>
                <a:latin typeface="+mj-lt"/>
              </a:rPr>
              <a:t>nside the</a:t>
            </a:r>
            <a:r>
              <a:rPr lang="en-GB" b="1" i="1">
                <a:solidFill>
                  <a:srgbClr val="24292F"/>
                </a:solidFill>
                <a:effectLst/>
                <a:latin typeface="+mj-lt"/>
              </a:rPr>
              <a:t> </a:t>
            </a:r>
            <a:r>
              <a:rPr lang="en-GB" b="1" i="1">
                <a:latin typeface="+mj-lt"/>
              </a:rPr>
              <a:t>initial-config-primitive </a:t>
            </a:r>
            <a:r>
              <a:rPr lang="en-GB">
                <a:latin typeface="+mj-lt"/>
              </a:rPr>
              <a:t>block</a:t>
            </a:r>
            <a:r>
              <a:rPr lang="en-GB">
                <a:solidFill>
                  <a:srgbClr val="24292F"/>
                </a:solidFill>
                <a:latin typeface="+mj-lt"/>
              </a:rPr>
              <a:t> add the following content:</a:t>
            </a:r>
            <a:endParaRPr lang="en-GB" b="0" i="0">
              <a:solidFill>
                <a:srgbClr val="24292F"/>
              </a:solidFill>
              <a:effectLst/>
              <a:latin typeface="+mj-lt"/>
            </a:endParaRPr>
          </a:p>
          <a:p>
            <a:endParaRPr lang="en-GB">
              <a:solidFill>
                <a:srgbClr val="24292F"/>
              </a:solidFill>
              <a:latin typeface="+mj-lt"/>
            </a:endParaRPr>
          </a:p>
          <a:p>
            <a:endParaRPr lang="en-GB">
              <a:solidFill>
                <a:srgbClr val="24292F"/>
              </a:solidFill>
              <a:latin typeface="+mj-lt"/>
            </a:endParaRPr>
          </a:p>
          <a:p>
            <a:endParaRPr lang="en-GB" b="0" i="0">
              <a:solidFill>
                <a:srgbClr val="24292F"/>
              </a:solidFill>
              <a:effectLst/>
              <a:latin typeface="+mj-lt"/>
            </a:endParaRPr>
          </a:p>
          <a:p>
            <a:r>
              <a:rPr lang="en-GB" b="1" i="0">
                <a:solidFill>
                  <a:srgbClr val="24292F"/>
                </a:solidFill>
                <a:effectLst/>
                <a:latin typeface="+mj-lt"/>
              </a:rPr>
              <a:t>The parameter's value must match the playbook's file name!</a:t>
            </a:r>
            <a:endParaRPr lang="en-PT" b="1">
              <a:latin typeface="+mj-lt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2A728B3-9F1A-6D85-DE55-4DFD1E185533}"/>
              </a:ext>
            </a:extLst>
          </p:cNvPr>
          <p:cNvCxnSpPr>
            <a:cxnSpLocks/>
          </p:cNvCxnSpPr>
          <p:nvPr/>
        </p:nvCxnSpPr>
        <p:spPr>
          <a:xfrm>
            <a:off x="5951984" y="2012885"/>
            <a:ext cx="0" cy="472514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8ECD1463-2E28-E03E-F233-C2F9DE21AD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0800E7-22ED-362C-E707-D0E44AAE6DB8}"/>
              </a:ext>
            </a:extLst>
          </p:cNvPr>
          <p:cNvSpPr txBox="1"/>
          <p:nvPr/>
        </p:nvSpPr>
        <p:spPr>
          <a:xfrm>
            <a:off x="9840416" y="6492970"/>
            <a:ext cx="23515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31" name="Audio 30">
            <a:extLst>
              <a:ext uri="{FF2B5EF4-FFF2-40B4-BE49-F238E27FC236}">
                <a16:creationId xmlns:a16="http://schemas.microsoft.com/office/drawing/2014/main" id="{E40B5EE8-31B2-74E5-1A10-14D1E1D2A3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588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13"/>
    </mc:Choice>
    <mc:Fallback>
      <p:transition spd="slow" advTm="15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6A03-19F4-23F1-B899-16A34A4BA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Changing the VNFD – Day 2 Operations</a:t>
            </a:r>
          </a:p>
        </p:txBody>
      </p:sp>
      <p:pic>
        <p:nvPicPr>
          <p:cNvPr id="5" name="Content Placeholder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72B07CA1-0529-8C79-F191-0B66C8D9A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10057"/>
          <a:stretch/>
        </p:blipFill>
        <p:spPr>
          <a:xfrm>
            <a:off x="6528048" y="2924944"/>
            <a:ext cx="5100313" cy="2016224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56D546-160A-E8D5-CA32-6B4263E218FD}"/>
              </a:ext>
            </a:extLst>
          </p:cNvPr>
          <p:cNvCxnSpPr>
            <a:cxnSpLocks/>
          </p:cNvCxnSpPr>
          <p:nvPr/>
        </p:nvCxnSpPr>
        <p:spPr>
          <a:xfrm>
            <a:off x="5807968" y="1772816"/>
            <a:ext cx="0" cy="472514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4FC87FD-7487-FDD9-8D5A-FE6B075C0960}"/>
              </a:ext>
            </a:extLst>
          </p:cNvPr>
          <p:cNvSpPr txBox="1"/>
          <p:nvPr/>
        </p:nvSpPr>
        <p:spPr>
          <a:xfrm>
            <a:off x="838200" y="1916832"/>
            <a:ext cx="439370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/>
              <a:t>Now, we can add the reference to the day-2 primitive.</a:t>
            </a:r>
          </a:p>
          <a:p>
            <a:endParaRPr lang="en-PT"/>
          </a:p>
          <a:p>
            <a:r>
              <a:rPr lang="en-PT"/>
              <a:t>The primitive requires two parameters: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/>
              <a:t>the playbook file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T</a:t>
            </a:r>
            <a:r>
              <a:rPr lang="en-PT"/>
              <a:t>he content to be added to the file created in the day-1 operation</a:t>
            </a:r>
          </a:p>
          <a:p>
            <a:endParaRPr lang="en-PT"/>
          </a:p>
          <a:p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Make sure to add the following block code bellow the</a:t>
            </a:r>
            <a:r>
              <a:rPr lang="en-GB" b="1" i="1">
                <a:solidFill>
                  <a:srgbClr val="24292F"/>
                </a:solidFill>
                <a:effectLst/>
                <a:latin typeface="-apple-system"/>
              </a:rPr>
              <a:t> </a:t>
            </a:r>
            <a:r>
              <a:rPr lang="en-GB" b="1" i="1"/>
              <a:t>initial-config-primitive </a:t>
            </a:r>
            <a:r>
              <a:rPr lang="en-GB" b="0" i="0">
                <a:solidFill>
                  <a:srgbClr val="24292F"/>
                </a:solidFill>
                <a:effectLst/>
                <a:latin typeface="-apple-system"/>
              </a:rPr>
              <a:t>directive:</a:t>
            </a:r>
            <a:endParaRPr lang="en-PT"/>
          </a:p>
          <a:p>
            <a:endParaRPr lang="en-PT"/>
          </a:p>
          <a:p>
            <a:endParaRPr lang="en-PT"/>
          </a:p>
          <a:p>
            <a:endParaRPr lang="en-PT"/>
          </a:p>
          <a:p>
            <a:endParaRPr lang="en-PT"/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C2D9A1FF-FF24-F43D-5EBD-ECC8B247964E}"/>
              </a:ext>
            </a:extLst>
          </p:cNvPr>
          <p:cNvCxnSpPr>
            <a:cxnSpLocks/>
          </p:cNvCxnSpPr>
          <p:nvPr/>
        </p:nvCxnSpPr>
        <p:spPr>
          <a:xfrm>
            <a:off x="3503712" y="3212976"/>
            <a:ext cx="4752528" cy="1008112"/>
          </a:xfrm>
          <a:prstGeom prst="bentConnector3">
            <a:avLst>
              <a:gd name="adj1" fmla="val 43760"/>
            </a:avLst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5713E694-298E-6F7A-24E2-67686288882F}"/>
              </a:ext>
            </a:extLst>
          </p:cNvPr>
          <p:cNvCxnSpPr>
            <a:cxnSpLocks/>
          </p:cNvCxnSpPr>
          <p:nvPr/>
        </p:nvCxnSpPr>
        <p:spPr>
          <a:xfrm>
            <a:off x="4079776" y="3789040"/>
            <a:ext cx="4176464" cy="864096"/>
          </a:xfrm>
          <a:prstGeom prst="bentConnector3">
            <a:avLst>
              <a:gd name="adj1" fmla="val 50000"/>
            </a:avLst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FB89D4BC-751E-B5E4-1E95-C8010BB10D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CDD7BA-A082-741B-D7E0-6D09EC3FB2D7}"/>
              </a:ext>
            </a:extLst>
          </p:cNvPr>
          <p:cNvSpPr txBox="1"/>
          <p:nvPr/>
        </p:nvSpPr>
        <p:spPr>
          <a:xfrm>
            <a:off x="9840416" y="6492970"/>
            <a:ext cx="2351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29" name="Audio 28">
            <a:extLst>
              <a:ext uri="{FF2B5EF4-FFF2-40B4-BE49-F238E27FC236}">
                <a16:creationId xmlns:a16="http://schemas.microsoft.com/office/drawing/2014/main" id="{D2E64418-52E2-89FD-BD25-4B697AFDAE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13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28"/>
    </mc:Choice>
    <mc:Fallback>
      <p:transition spd="slow" advTm="16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27921-D03B-F28A-777E-496592593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Instantiate the NS</a:t>
            </a:r>
            <a:endParaRPr lang="en-PT"/>
          </a:p>
        </p:txBody>
      </p:sp>
      <p:pic>
        <p:nvPicPr>
          <p:cNvPr id="5" name="Picture 4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8B023C78-574F-6B5A-468D-B7687CE02B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64BF3931-F8AE-EE23-2F71-36512162D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838200" y="1484784"/>
            <a:ext cx="9361040" cy="478010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D90347-3979-ED6D-D0D5-C3F1A5B11936}"/>
              </a:ext>
            </a:extLst>
          </p:cNvPr>
          <p:cNvSpPr txBox="1"/>
          <p:nvPr/>
        </p:nvSpPr>
        <p:spPr>
          <a:xfrm>
            <a:off x="9840416" y="6492970"/>
            <a:ext cx="225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43" name="Audio 42">
            <a:extLst>
              <a:ext uri="{FF2B5EF4-FFF2-40B4-BE49-F238E27FC236}">
                <a16:creationId xmlns:a16="http://schemas.microsoft.com/office/drawing/2014/main" id="{44E86E18-A2EE-08F7-D143-F725F4DA3C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362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06"/>
    </mc:Choice>
    <mc:Fallback>
      <p:transition spd="slow" advTm="84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2A9D5-C681-CC3A-372F-05D128CCC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Now, let’s check if the day-1 operation was </a:t>
            </a:r>
            <a:r>
              <a:rPr lang="en-GB"/>
              <a:t>successful</a:t>
            </a:r>
            <a:r>
              <a:rPr lang="en-PT"/>
              <a:t>…</a:t>
            </a:r>
          </a:p>
        </p:txBody>
      </p:sp>
      <p:pic>
        <p:nvPicPr>
          <p:cNvPr id="6" name="Picture 5" descr="A computer screen with green text&#10;&#10;Description automatically generated with medium confidence">
            <a:extLst>
              <a:ext uri="{FF2B5EF4-FFF2-40B4-BE49-F238E27FC236}">
                <a16:creationId xmlns:a16="http://schemas.microsoft.com/office/drawing/2014/main" id="{9FE7DACC-CEB4-5747-2C1D-06A6F94E6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628" y="2955125"/>
            <a:ext cx="5710193" cy="94775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BA688156-A96C-57E8-5EDC-E33291172CA7}"/>
              </a:ext>
            </a:extLst>
          </p:cNvPr>
          <p:cNvSpPr/>
          <p:nvPr/>
        </p:nvSpPr>
        <p:spPr>
          <a:xfrm>
            <a:off x="4723459" y="3212974"/>
            <a:ext cx="1372541" cy="50405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20972C-A959-DEE4-4DEA-FE8D7346F4B5}"/>
              </a:ext>
            </a:extLst>
          </p:cNvPr>
          <p:cNvSpPr txBox="1"/>
          <p:nvPr/>
        </p:nvSpPr>
        <p:spPr>
          <a:xfrm>
            <a:off x="9840416" y="6492970"/>
            <a:ext cx="611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5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5" name="Picture 4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92332F4A-B1D7-FFDE-DE6D-01ECD39E47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DA6327-81DC-4C73-7768-79CF76D4F7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7606" y="2379152"/>
            <a:ext cx="5118100" cy="21717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457E39-233F-B219-7F43-5F564F77A1A1}"/>
              </a:ext>
            </a:extLst>
          </p:cNvPr>
          <p:cNvSpPr/>
          <p:nvPr/>
        </p:nvSpPr>
        <p:spPr>
          <a:xfrm>
            <a:off x="568609" y="3212974"/>
            <a:ext cx="3885669" cy="6899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GB" sz="16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ssh</a:t>
            </a:r>
            <a:r>
              <a:rPr lang="en-GB" sz="1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ubuntu@&lt;</a:t>
            </a:r>
            <a:r>
              <a:rPr lang="en-GB" sz="16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your_vnfs_vm_ip</a:t>
            </a:r>
            <a:r>
              <a:rPr lang="en-GB" sz="1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PT" sz="16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34" name="Audio 33">
            <a:extLst>
              <a:ext uri="{FF2B5EF4-FFF2-40B4-BE49-F238E27FC236}">
                <a16:creationId xmlns:a16="http://schemas.microsoft.com/office/drawing/2014/main" id="{DA1C5E83-9C3A-9242-B92C-B52403535A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0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09"/>
    </mc:Choice>
    <mc:Fallback>
      <p:transition spd="slow" advTm="9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08F38-F87D-360E-287C-AD39B9BDE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Performing the day-2 operation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B234DD5-55A4-5939-884D-2429CA2793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8747"/>
          <a:stretch/>
        </p:blipFill>
        <p:spPr>
          <a:xfrm>
            <a:off x="100584" y="1936439"/>
            <a:ext cx="9595816" cy="4279742"/>
          </a:xfrm>
        </p:spPr>
      </p:pic>
      <p:pic>
        <p:nvPicPr>
          <p:cNvPr id="5" name="Picture 4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4B01E712-0990-BF36-797F-D8C9FAF9F3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015A7A-CBB6-F609-ABB4-D49B2D36F5B6}"/>
              </a:ext>
            </a:extLst>
          </p:cNvPr>
          <p:cNvSpPr txBox="1"/>
          <p:nvPr/>
        </p:nvSpPr>
        <p:spPr>
          <a:xfrm>
            <a:off x="9840416" y="2924944"/>
            <a:ext cx="21057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>
                <a:latin typeface="+mj-lt"/>
              </a:rPr>
              <a:t>Make sure to match the playbook-name’s parameter value to the Ansible Playbook file name!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826128-791B-9D4D-A279-F737FA6619A6}"/>
              </a:ext>
            </a:extLst>
          </p:cNvPr>
          <p:cNvCxnSpPr/>
          <p:nvPr/>
        </p:nvCxnSpPr>
        <p:spPr>
          <a:xfrm>
            <a:off x="4799856" y="4797152"/>
            <a:ext cx="206160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E3BCF73-7A80-F4F4-4BCD-9EA3EBE62419}"/>
              </a:ext>
            </a:extLst>
          </p:cNvPr>
          <p:cNvSpPr txBox="1"/>
          <p:nvPr/>
        </p:nvSpPr>
        <p:spPr>
          <a:xfrm>
            <a:off x="9840416" y="6492970"/>
            <a:ext cx="225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37" name="Audio 36">
            <a:extLst>
              <a:ext uri="{FF2B5EF4-FFF2-40B4-BE49-F238E27FC236}">
                <a16:creationId xmlns:a16="http://schemas.microsoft.com/office/drawing/2014/main" id="{23F4EBB0-35A5-6B48-E256-87FBE6E279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437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65"/>
    </mc:Choice>
    <mc:Fallback>
      <p:transition spd="slow" advTm="12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8C619-65BF-997A-AF13-6F30035CA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Finally, we can check the new file content…</a:t>
            </a:r>
          </a:p>
        </p:txBody>
      </p:sp>
      <p:pic>
        <p:nvPicPr>
          <p:cNvPr id="5" name="Content Placeholder 4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1D010EC1-7A08-4B35-BF97-48D73AD4B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456040" y="2769576"/>
            <a:ext cx="4608512" cy="1378776"/>
          </a:xfr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9D0A29D4-BBFF-B1A7-1D49-6857777493F0}"/>
              </a:ext>
            </a:extLst>
          </p:cNvPr>
          <p:cNvSpPr/>
          <p:nvPr/>
        </p:nvSpPr>
        <p:spPr>
          <a:xfrm>
            <a:off x="4219318" y="3167911"/>
            <a:ext cx="1493099" cy="58210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A0C4FF-EB43-3BF3-D08E-13EB2DB2351F}"/>
              </a:ext>
            </a:extLst>
          </p:cNvPr>
          <p:cNvSpPr txBox="1"/>
          <p:nvPr/>
        </p:nvSpPr>
        <p:spPr>
          <a:xfrm>
            <a:off x="9840416" y="6492970"/>
            <a:ext cx="225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5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4" name="Picture 3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70ED5AE4-6070-7AD9-B5F1-D69C74353C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CC1827-0FE3-F893-982B-2A6011AEB3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3352" y="2298785"/>
            <a:ext cx="3762869" cy="226042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DF9AD8-F59F-828D-CC92-4C918BD8ACB9}"/>
              </a:ext>
            </a:extLst>
          </p:cNvPr>
          <p:cNvSpPr/>
          <p:nvPr/>
        </p:nvSpPr>
        <p:spPr>
          <a:xfrm>
            <a:off x="879746" y="3299579"/>
            <a:ext cx="2530079" cy="5760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GB" sz="16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my_file.txt</a:t>
            </a:r>
            <a:endParaRPr lang="en-PT" sz="16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30" name="Audio 29">
            <a:extLst>
              <a:ext uri="{FF2B5EF4-FFF2-40B4-BE49-F238E27FC236}">
                <a16:creationId xmlns:a16="http://schemas.microsoft.com/office/drawing/2014/main" id="{11AE9D8D-4101-47DA-6119-F9BDCE698A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594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7"/>
    </mc:Choice>
    <mc:Fallback>
      <p:transition spd="slow" advTm="5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F55B4BBF-F37E-A30D-DCAF-B80D1DB2FEE2}"/>
              </a:ext>
            </a:extLst>
          </p:cNvPr>
          <p:cNvSpPr txBox="1"/>
          <p:nvPr/>
        </p:nvSpPr>
        <p:spPr bwMode="auto">
          <a:xfrm>
            <a:off x="2600828" y="6413733"/>
            <a:ext cx="84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1200">
                <a:solidFill>
                  <a:schemeClr val="bg1"/>
                </a:solidFill>
              </a:rPr>
              <a:t>1</a:t>
            </a:r>
            <a:r>
              <a:rPr lang="en-US" sz="1200" baseline="30000">
                <a:solidFill>
                  <a:schemeClr val="bg1"/>
                </a:solidFill>
              </a:rPr>
              <a:t>st</a:t>
            </a:r>
            <a:r>
              <a:rPr lang="en-US" sz="1200">
                <a:solidFill>
                  <a:schemeClr val="bg1"/>
                </a:solidFill>
              </a:rPr>
              <a:t> Review</a:t>
            </a: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AA779F-A236-A1DB-6EEC-E8F1183B23B9}"/>
              </a:ext>
            </a:extLst>
          </p:cNvPr>
          <p:cNvSpPr txBox="1"/>
          <p:nvPr/>
        </p:nvSpPr>
        <p:spPr>
          <a:xfrm>
            <a:off x="365702" y="265954"/>
            <a:ext cx="11064552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>
                <a:latin typeface="+mj-lt"/>
                <a:ea typeface="+mn-lt"/>
                <a:cs typeface="+mn-lt"/>
              </a:rPr>
              <a:t>How can Helm Charts be used to configure VNFs?</a:t>
            </a:r>
          </a:p>
          <a:p>
            <a:pPr algn="l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3C22E6E-017C-5003-ED1C-BECCB3072F5F}"/>
              </a:ext>
            </a:extLst>
          </p:cNvPr>
          <p:cNvSpPr/>
          <p:nvPr/>
        </p:nvSpPr>
        <p:spPr>
          <a:xfrm>
            <a:off x="1173344" y="2984902"/>
            <a:ext cx="1800200" cy="169476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/>
              <a:t>OSM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447E16D-EE06-77FD-2F40-88B7120AFF44}"/>
              </a:ext>
            </a:extLst>
          </p:cNvPr>
          <p:cNvSpPr/>
          <p:nvPr/>
        </p:nvSpPr>
        <p:spPr>
          <a:xfrm>
            <a:off x="4727848" y="2968190"/>
            <a:ext cx="2340260" cy="1728192"/>
          </a:xfrm>
          <a:prstGeom prst="roundRect">
            <a:avLst/>
          </a:prstGeom>
          <a:solidFill>
            <a:srgbClr val="FA8F8A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5101061-AA01-F851-E8F7-0A5E23E95769}"/>
              </a:ext>
            </a:extLst>
          </p:cNvPr>
          <p:cNvSpPr/>
          <p:nvPr/>
        </p:nvSpPr>
        <p:spPr>
          <a:xfrm>
            <a:off x="4907868" y="3362562"/>
            <a:ext cx="1980220" cy="118980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/>
              <a:t>Helm Chart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4FBE7C-67B1-822A-3E7A-AD3C7AF97DCB}"/>
              </a:ext>
            </a:extLst>
          </p:cNvPr>
          <p:cNvSpPr txBox="1"/>
          <p:nvPr/>
        </p:nvSpPr>
        <p:spPr>
          <a:xfrm>
            <a:off x="4907868" y="3054785"/>
            <a:ext cx="216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sz="1400">
                <a:solidFill>
                  <a:schemeClr val="bg1"/>
                </a:solidFill>
              </a:rPr>
              <a:t>Execution Environment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2248A1-10F0-16F5-8A91-6935A9B1E7AE}"/>
              </a:ext>
            </a:extLst>
          </p:cNvPr>
          <p:cNvSpPr/>
          <p:nvPr/>
        </p:nvSpPr>
        <p:spPr>
          <a:xfrm>
            <a:off x="9070643" y="3076201"/>
            <a:ext cx="1584176" cy="151216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/>
              <a:t>VNF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218F9D8-987E-BE7F-8025-4BA04C40C15F}"/>
              </a:ext>
            </a:extLst>
          </p:cNvPr>
          <p:cNvCxnSpPr>
            <a:cxnSpLocks/>
            <a:stCxn id="5" idx="6"/>
            <a:endCxn id="8" idx="1"/>
          </p:cNvCxnSpPr>
          <p:nvPr/>
        </p:nvCxnSpPr>
        <p:spPr>
          <a:xfrm>
            <a:off x="2973544" y="3832286"/>
            <a:ext cx="175430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D694091-31CB-8380-41C1-1DE735360169}"/>
              </a:ext>
            </a:extLst>
          </p:cNvPr>
          <p:cNvCxnSpPr>
            <a:cxnSpLocks/>
            <a:stCxn id="8" idx="3"/>
            <a:endCxn id="18" idx="1"/>
          </p:cNvCxnSpPr>
          <p:nvPr/>
        </p:nvCxnSpPr>
        <p:spPr>
          <a:xfrm flipV="1">
            <a:off x="7068108" y="3832285"/>
            <a:ext cx="2002535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1DC8BFC-6364-671E-7935-A1A7F472A837}"/>
              </a:ext>
            </a:extLst>
          </p:cNvPr>
          <p:cNvSpPr txBox="1"/>
          <p:nvPr/>
        </p:nvSpPr>
        <p:spPr>
          <a:xfrm>
            <a:off x="773495" y="1564444"/>
            <a:ext cx="964907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b="0" i="0">
                <a:effectLst/>
                <a:latin typeface="+mj-lt"/>
              </a:rPr>
              <a:t>OSM’s </a:t>
            </a:r>
            <a:r>
              <a:rPr lang="en-GB">
                <a:latin typeface="+mj-lt"/>
              </a:rPr>
              <a:t>Execution Environments (EEs)</a:t>
            </a:r>
            <a:r>
              <a:rPr lang="en-GB" b="0" i="0">
                <a:effectLst/>
                <a:latin typeface="+mj-lt"/>
              </a:rPr>
              <a:t> provide a runtime framework to run primitives. These </a:t>
            </a:r>
            <a:r>
              <a:rPr lang="en-GB">
                <a:latin typeface="+mj-lt"/>
              </a:rPr>
              <a:t>EEs</a:t>
            </a:r>
            <a:r>
              <a:rPr lang="en-GB" b="0" i="0">
                <a:effectLst/>
                <a:latin typeface="+mj-lt"/>
              </a:rPr>
              <a:t> provide the means for NF-specific management code to run it into a dedicated helm chart</a:t>
            </a:r>
            <a:r>
              <a:rPr lang="en-GB">
                <a:latin typeface="+mj-lt"/>
              </a:rPr>
              <a:t>.</a:t>
            </a:r>
            <a:endParaRPr lang="en-PT">
              <a:latin typeface="+mj-lt"/>
            </a:endParaRPr>
          </a:p>
        </p:txBody>
      </p:sp>
      <p:pic>
        <p:nvPicPr>
          <p:cNvPr id="3" name="Picture 2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38559572-F7F5-257C-2A8A-40B5A4117A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E2F1BA-CA12-54DF-2FB3-D568CFA469C4}"/>
              </a:ext>
            </a:extLst>
          </p:cNvPr>
          <p:cNvSpPr txBox="1"/>
          <p:nvPr/>
        </p:nvSpPr>
        <p:spPr>
          <a:xfrm>
            <a:off x="9840416" y="6492970"/>
            <a:ext cx="611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5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46" name="Audio 45">
            <a:extLst>
              <a:ext uri="{FF2B5EF4-FFF2-40B4-BE49-F238E27FC236}">
                <a16:creationId xmlns:a16="http://schemas.microsoft.com/office/drawing/2014/main" id="{5F0AF2BD-FA46-56CB-20DA-7DA0B22C33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52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26"/>
    </mc:Choice>
    <mc:Fallback>
      <p:transition spd="slow" advTm="14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TextBox 5"/>
          <p:cNvSpPr txBox="1"/>
          <p:nvPr/>
        </p:nvSpPr>
        <p:spPr bwMode="auto">
          <a:xfrm>
            <a:off x="-168696" y="259800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800" b="1">
                <a:solidFill>
                  <a:schemeClr val="bg1"/>
                </a:solidFill>
                <a:latin typeface="+mj-lt"/>
              </a:rPr>
              <a:t>Thank</a:t>
            </a:r>
            <a:r>
              <a:rPr lang="en-US" sz="4800" b="1">
                <a:solidFill>
                  <a:schemeClr val="bg1"/>
                </a:solidFill>
              </a:rPr>
              <a:t> </a:t>
            </a:r>
            <a:r>
              <a:rPr lang="en-US" sz="4800" b="1">
                <a:solidFill>
                  <a:schemeClr val="bg1"/>
                </a:solidFill>
                <a:latin typeface="+mj-lt"/>
              </a:rPr>
              <a:t>You</a:t>
            </a:r>
            <a:endParaRPr>
              <a:latin typeface="+mj-lt"/>
            </a:endParaRPr>
          </a:p>
        </p:txBody>
      </p:sp>
      <p:pic>
        <p:nvPicPr>
          <p:cNvPr id="8" name="Picture 7" descr="A picture containing text, tableware, clipart, plate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8000"/>
    </mc:Choice>
    <mc:Fallback xmlns="">
      <p:transition advClick="0" advTm="8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5E8FE-AB0E-1EA8-DAA2-35A01CA8E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Understanding OSM Execution Environment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66E0B81-1C01-9CF5-39F3-C4BB3E7D0819}"/>
              </a:ext>
            </a:extLst>
          </p:cNvPr>
          <p:cNvSpPr/>
          <p:nvPr/>
        </p:nvSpPr>
        <p:spPr>
          <a:xfrm>
            <a:off x="4583832" y="3212976"/>
            <a:ext cx="3024336" cy="2419510"/>
          </a:xfrm>
          <a:prstGeom prst="roundRect">
            <a:avLst/>
          </a:prstGeom>
          <a:solidFill>
            <a:srgbClr val="FA8F8A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5231E8E-A77E-5B5C-27D1-3E53C3F644AA}"/>
              </a:ext>
            </a:extLst>
          </p:cNvPr>
          <p:cNvSpPr/>
          <p:nvPr/>
        </p:nvSpPr>
        <p:spPr>
          <a:xfrm>
            <a:off x="4799858" y="3590385"/>
            <a:ext cx="2520280" cy="183520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33B8D4-10D8-ADA7-8A23-201A31CCEC9C}"/>
              </a:ext>
            </a:extLst>
          </p:cNvPr>
          <p:cNvSpPr txBox="1"/>
          <p:nvPr/>
        </p:nvSpPr>
        <p:spPr>
          <a:xfrm>
            <a:off x="4871864" y="3282608"/>
            <a:ext cx="216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sz="1400">
                <a:solidFill>
                  <a:schemeClr val="bg1"/>
                </a:solidFill>
              </a:rPr>
              <a:t>Execution Environment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1165D52-E3D7-F1F4-3974-7A54230797BE}"/>
              </a:ext>
            </a:extLst>
          </p:cNvPr>
          <p:cNvCxnSpPr>
            <a:cxnSpLocks/>
            <a:stCxn id="19" idx="6"/>
            <a:endCxn id="15" idx="1"/>
          </p:cNvCxnSpPr>
          <p:nvPr/>
        </p:nvCxnSpPr>
        <p:spPr>
          <a:xfrm>
            <a:off x="2531604" y="4665248"/>
            <a:ext cx="262829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C7DB37F-DFD9-304D-1CC8-FF7C07FFC006}"/>
              </a:ext>
            </a:extLst>
          </p:cNvPr>
          <p:cNvSpPr txBox="1"/>
          <p:nvPr/>
        </p:nvSpPr>
        <p:spPr>
          <a:xfrm>
            <a:off x="4896870" y="3668965"/>
            <a:ext cx="216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sz="1400">
                <a:solidFill>
                  <a:schemeClr val="bg1"/>
                </a:solidFill>
              </a:rPr>
              <a:t>Helm Chart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0E4DAB9-BFA6-6B56-629D-9C9CEA392F99}"/>
              </a:ext>
            </a:extLst>
          </p:cNvPr>
          <p:cNvSpPr/>
          <p:nvPr/>
        </p:nvSpPr>
        <p:spPr>
          <a:xfrm>
            <a:off x="5159898" y="4317320"/>
            <a:ext cx="792086" cy="695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>
                <a:latin typeface="+mj-lt"/>
              </a:rPr>
              <a:t>gRPC Pod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96152A5-169C-33E7-0D63-220AB1519DB5}"/>
              </a:ext>
            </a:extLst>
          </p:cNvPr>
          <p:cNvSpPr/>
          <p:nvPr/>
        </p:nvSpPr>
        <p:spPr>
          <a:xfrm>
            <a:off x="731404" y="3817864"/>
            <a:ext cx="1800200" cy="169476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/>
              <a:t>OSM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63A749-603D-E4E0-7F7C-EDA6DD0C5AE6}"/>
              </a:ext>
            </a:extLst>
          </p:cNvPr>
          <p:cNvSpPr txBox="1"/>
          <p:nvPr/>
        </p:nvSpPr>
        <p:spPr>
          <a:xfrm>
            <a:off x="870559" y="1550471"/>
            <a:ext cx="9977969" cy="12618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1900" b="0" i="0">
                <a:effectLst/>
                <a:latin typeface="+mj-lt"/>
              </a:rPr>
              <a:t>OSM communicates with its EE to trigger actions via </a:t>
            </a:r>
            <a:r>
              <a:rPr lang="en-GB" sz="1900" b="1" i="0" err="1">
                <a:effectLst/>
                <a:latin typeface="+mj-lt"/>
              </a:rPr>
              <a:t>gRPC</a:t>
            </a:r>
            <a:r>
              <a:rPr lang="en-GB" sz="1900" b="0" i="0">
                <a:effectLst/>
                <a:latin typeface="+mj-lt"/>
              </a:rPr>
              <a:t> calls, which are handled by a frontend component (running in a pod) in its constituent </a:t>
            </a:r>
            <a:r>
              <a:rPr lang="en-GB" sz="1900">
                <a:latin typeface="+mj-lt"/>
              </a:rPr>
              <a:t>H</a:t>
            </a:r>
            <a:r>
              <a:rPr lang="en-GB" sz="1900" b="0" i="0">
                <a:effectLst/>
                <a:latin typeface="+mj-lt"/>
              </a:rPr>
              <a:t>elm Chart.</a:t>
            </a:r>
          </a:p>
          <a:p>
            <a:endParaRPr lang="en-GB" sz="1900">
              <a:latin typeface="+mj-lt"/>
            </a:endParaRPr>
          </a:p>
          <a:p>
            <a:r>
              <a:rPr lang="en-GB" sz="1900">
                <a:latin typeface="+mj-lt"/>
              </a:rPr>
              <a:t>The Helm Chart can contain, for example, </a:t>
            </a:r>
            <a:r>
              <a:rPr lang="en-GB" sz="1900" b="1">
                <a:latin typeface="+mj-lt"/>
              </a:rPr>
              <a:t>Ansible Playbooks </a:t>
            </a:r>
            <a:r>
              <a:rPr lang="en-GB" sz="1900">
                <a:latin typeface="+mj-lt"/>
              </a:rPr>
              <a:t>that simplify the VNF configuration.</a:t>
            </a:r>
            <a:endParaRPr lang="en-PT" sz="190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BCF105-6D23-1F82-3A03-2737627147B5}"/>
              </a:ext>
            </a:extLst>
          </p:cNvPr>
          <p:cNvSpPr txBox="1"/>
          <p:nvPr/>
        </p:nvSpPr>
        <p:spPr>
          <a:xfrm>
            <a:off x="2816396" y="4340809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sz="1400">
                <a:latin typeface="+mj-lt"/>
              </a:rPr>
              <a:t>Executes gRPC Call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401286B0-CFB3-8B2E-3556-3D541F19C6AB}"/>
              </a:ext>
            </a:extLst>
          </p:cNvPr>
          <p:cNvCxnSpPr>
            <a:cxnSpLocks/>
            <a:stCxn id="15" idx="3"/>
            <a:endCxn id="42" idx="1"/>
          </p:cNvCxnSpPr>
          <p:nvPr/>
        </p:nvCxnSpPr>
        <p:spPr>
          <a:xfrm>
            <a:off x="5951984" y="4665248"/>
            <a:ext cx="3418760" cy="4257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552D5D7-1F06-D048-494B-AA4F5A4BE5E5}"/>
              </a:ext>
            </a:extLst>
          </p:cNvPr>
          <p:cNvSpPr/>
          <p:nvPr/>
        </p:nvSpPr>
        <p:spPr>
          <a:xfrm>
            <a:off x="9370744" y="3913421"/>
            <a:ext cx="1584176" cy="151216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/>
              <a:t>VNF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E9CBE46-81CB-3719-93AD-EDE04F755C47}"/>
              </a:ext>
            </a:extLst>
          </p:cNvPr>
          <p:cNvSpPr txBox="1"/>
          <p:nvPr/>
        </p:nvSpPr>
        <p:spPr>
          <a:xfrm>
            <a:off x="5932020" y="4324409"/>
            <a:ext cx="34563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T" sz="1400">
                <a:latin typeface="+mj-lt"/>
              </a:rPr>
              <a:t>Executes Ansible Playbooks to configure VNF</a:t>
            </a:r>
          </a:p>
        </p:txBody>
      </p:sp>
      <p:pic>
        <p:nvPicPr>
          <p:cNvPr id="8" name="Picture 7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96AA0480-35F9-9F12-6801-097D216A6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3202BD-9524-F4D9-7332-BF38D66099C5}"/>
              </a:ext>
            </a:extLst>
          </p:cNvPr>
          <p:cNvSpPr txBox="1"/>
          <p:nvPr/>
        </p:nvSpPr>
        <p:spPr>
          <a:xfrm>
            <a:off x="9840416" y="6492970"/>
            <a:ext cx="225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5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34" name="Audio 33">
            <a:extLst>
              <a:ext uri="{FF2B5EF4-FFF2-40B4-BE49-F238E27FC236}">
                <a16:creationId xmlns:a16="http://schemas.microsoft.com/office/drawing/2014/main" id="{217906A2-3A9F-1960-8C55-E4146B2F2F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0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23"/>
    </mc:Choice>
    <mc:Fallback>
      <p:transition spd="slow" advTm="19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FCD08-FC4A-E819-7B86-CE1A45296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Our Goal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1A6B9B-BD76-B324-0B6C-FC957C1C7B1F}"/>
              </a:ext>
            </a:extLst>
          </p:cNvPr>
          <p:cNvSpPr txBox="1"/>
          <p:nvPr/>
        </p:nvSpPr>
        <p:spPr>
          <a:xfrm>
            <a:off x="911424" y="1988840"/>
            <a:ext cx="10801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PT">
                <a:latin typeface="+mj-lt"/>
              </a:rPr>
              <a:t>Understanding and creating an Helm Chart that OSM can interact with.</a:t>
            </a:r>
          </a:p>
          <a:p>
            <a:pPr marL="285750" indent="-285750">
              <a:buFont typeface="Wingdings" pitchFamily="2" charset="2"/>
              <a:buChar char="ü"/>
            </a:pPr>
            <a:endParaRPr lang="en-PT">
              <a:latin typeface="+mj-lt"/>
            </a:endParaRPr>
          </a:p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endParaRPr lang="en-PT">
              <a:latin typeface="+mj-lt"/>
            </a:endParaRPr>
          </a:p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PT">
                <a:latin typeface="+mj-lt"/>
              </a:rPr>
              <a:t>Creating your own Ansible playbooks to perform day-1 and day-2 operations.</a:t>
            </a:r>
          </a:p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endParaRPr lang="en-PT">
              <a:latin typeface="+mj-lt"/>
            </a:endParaRPr>
          </a:p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endParaRPr lang="en-PT">
              <a:latin typeface="+mj-lt"/>
            </a:endParaRPr>
          </a:p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PT">
                <a:latin typeface="+mj-lt"/>
              </a:rPr>
              <a:t>Understanding how VNF Descriptors can refer to your Helm Chart and Ansible Playbooks.</a:t>
            </a:r>
          </a:p>
        </p:txBody>
      </p:sp>
      <p:pic>
        <p:nvPicPr>
          <p:cNvPr id="4" name="Picture 3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6829DF34-D404-B779-6F7C-C874560D6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6226A4-C918-0A58-38D6-0242DC66A343}"/>
              </a:ext>
            </a:extLst>
          </p:cNvPr>
          <p:cNvSpPr txBox="1"/>
          <p:nvPr/>
        </p:nvSpPr>
        <p:spPr>
          <a:xfrm>
            <a:off x="9840416" y="6492970"/>
            <a:ext cx="611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5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18" name="Audio 17">
            <a:extLst>
              <a:ext uri="{FF2B5EF4-FFF2-40B4-BE49-F238E27FC236}">
                <a16:creationId xmlns:a16="http://schemas.microsoft.com/office/drawing/2014/main" id="{FA1B3FFF-58B0-AE68-C808-6E0AAA0EB2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32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30"/>
    </mc:Choice>
    <mc:Fallback>
      <p:transition spd="slow" advTm="18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4834F-7736-2695-53E1-3259EBC16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First of all, let’s start by downloading Helm and Ansible</a:t>
            </a:r>
          </a:p>
        </p:txBody>
      </p:sp>
      <p:pic>
        <p:nvPicPr>
          <p:cNvPr id="4" name="Picture 3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FC36D42A-EF46-167B-D3B3-3D54C17A36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A2C775-FCA0-D003-0421-5B9F6144224B}"/>
              </a:ext>
            </a:extLst>
          </p:cNvPr>
          <p:cNvSpPr txBox="1"/>
          <p:nvPr/>
        </p:nvSpPr>
        <p:spPr>
          <a:xfrm>
            <a:off x="9840416" y="6492970"/>
            <a:ext cx="611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5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203223BA-C3A1-9708-23CC-8B09BE857A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3512" y="1844824"/>
            <a:ext cx="7772400" cy="2471461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CB7C5CC-2B6C-F353-278D-DBD82B8B180B}"/>
              </a:ext>
            </a:extLst>
          </p:cNvPr>
          <p:cNvSpPr/>
          <p:nvPr/>
        </p:nvSpPr>
        <p:spPr>
          <a:xfrm>
            <a:off x="2279576" y="2708920"/>
            <a:ext cx="6552728" cy="10081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53D2E2-C4BA-4FCF-1C87-7CD1A1F10A25}"/>
              </a:ext>
            </a:extLst>
          </p:cNvPr>
          <p:cNvSpPr txBox="1"/>
          <p:nvPr/>
        </p:nvSpPr>
        <p:spPr>
          <a:xfrm>
            <a:off x="2279576" y="2708920"/>
            <a:ext cx="7772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curl https://</a:t>
            </a:r>
            <a:r>
              <a:rPr lang="en-GB" sz="140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get.helm.sh</a:t>
            </a:r>
            <a:r>
              <a:rPr lang="en-GB" sz="14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/helm-v3.11.2-linux-amd64.tar.gz</a:t>
            </a:r>
          </a:p>
          <a:p>
            <a:r>
              <a:rPr lang="en-GB" sz="14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tar -</a:t>
            </a:r>
            <a:r>
              <a:rPr lang="en-GB" sz="140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zxvf</a:t>
            </a:r>
            <a:r>
              <a:rPr lang="en-GB" sz="14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helm-v3.11.2-linux-amd64.tar.gz</a:t>
            </a:r>
          </a:p>
          <a:p>
            <a:r>
              <a:rPr lang="en-GB" sz="14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mv linux-amd64/helm /</a:t>
            </a:r>
            <a:r>
              <a:rPr lang="en-GB" sz="140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usr</a:t>
            </a:r>
            <a:r>
              <a:rPr lang="en-GB" sz="14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/local/bin/helm</a:t>
            </a:r>
          </a:p>
          <a:p>
            <a:r>
              <a:rPr lang="en-GB" sz="14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pip3 install ansible</a:t>
            </a:r>
            <a:endParaRPr lang="en-PT" sz="140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2" name="Audio 21">
            <a:extLst>
              <a:ext uri="{FF2B5EF4-FFF2-40B4-BE49-F238E27FC236}">
                <a16:creationId xmlns:a16="http://schemas.microsoft.com/office/drawing/2014/main" id="{3D486149-E45C-E0B1-3791-C9D15E9E84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229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0"/>
    </mc:Choice>
    <mc:Fallback>
      <p:transition spd="slow" advTm="6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AB6B-C5A2-029A-C37C-3382CDA4F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OSM’s gRPC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E13B-7426-9CEF-12F6-7A883A77B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553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buClr>
                <a:srgbClr val="FF4FA1"/>
              </a:buClr>
              <a:buFont typeface="Wingdings" pitchFamily="2" charset="2"/>
              <a:buChar char="Ø"/>
            </a:pPr>
            <a:r>
              <a:rPr lang="en-GB" sz="2400" b="0" i="0">
                <a:effectLst/>
                <a:latin typeface="+mj-lt"/>
              </a:rPr>
              <a:t>The code used has been adapted from </a:t>
            </a:r>
            <a:r>
              <a:rPr lang="en-GB" sz="2400">
                <a:latin typeface="+mj-lt"/>
              </a:rPr>
              <a:t>OSM's.</a:t>
            </a:r>
            <a:r>
              <a:rPr lang="en-GB" sz="2400" b="0" i="0">
                <a:effectLst/>
                <a:latin typeface="+mj-lt"/>
              </a:rPr>
              <a:t> Thus, you should build the Docker image and push it to your Images Registry.</a:t>
            </a:r>
          </a:p>
          <a:p>
            <a:pPr algn="l">
              <a:buClr>
                <a:srgbClr val="FF4FA1"/>
              </a:buClr>
              <a:buFont typeface="Wingdings" pitchFamily="2" charset="2"/>
              <a:buChar char="Ø"/>
            </a:pPr>
            <a:endParaRPr lang="en-GB" sz="2400" b="0" i="0">
              <a:effectLst/>
              <a:latin typeface="+mj-lt"/>
            </a:endParaRPr>
          </a:p>
          <a:p>
            <a:pPr marL="0" indent="0">
              <a:buNone/>
            </a:pPr>
            <a:endParaRPr lang="en-PT"/>
          </a:p>
        </p:txBody>
      </p:sp>
      <p:pic>
        <p:nvPicPr>
          <p:cNvPr id="6" name="Picture 5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02A3D52F-7FE1-A170-1558-92D7BBFF77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9BE7AA-8B09-C0E3-90B4-B8E2A4D18F6B}"/>
              </a:ext>
            </a:extLst>
          </p:cNvPr>
          <p:cNvSpPr txBox="1"/>
          <p:nvPr/>
        </p:nvSpPr>
        <p:spPr>
          <a:xfrm>
            <a:off x="9840416" y="6492970"/>
            <a:ext cx="225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5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212CB9-5C0C-DF7F-D5AB-ECFF0C16C4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3233" y="2573029"/>
            <a:ext cx="9337636" cy="251215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6C3C87-6B75-6AAD-253B-14B436F5AE5C}"/>
              </a:ext>
            </a:extLst>
          </p:cNvPr>
          <p:cNvSpPr/>
          <p:nvPr/>
        </p:nvSpPr>
        <p:spPr>
          <a:xfrm>
            <a:off x="1952051" y="3395005"/>
            <a:ext cx="8180000" cy="1131073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cd 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grpc</a:t>
            </a:r>
            <a:endParaRPr lang="en-GB" sz="1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docker build -t &lt;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your_registry_domain_name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&gt;/&lt;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the_grpc_image_name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.</a:t>
            </a:r>
          </a:p>
          <a:p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docker push  &lt;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your_registry_domain_name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&gt;/&lt;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the_grpc_image_name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PT" sz="1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30" name="Audio 29">
            <a:extLst>
              <a:ext uri="{FF2B5EF4-FFF2-40B4-BE49-F238E27FC236}">
                <a16:creationId xmlns:a16="http://schemas.microsoft.com/office/drawing/2014/main" id="{AC1CED8D-1A36-5848-9AD2-8065C42468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534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72"/>
    </mc:Choice>
    <mc:Fallback>
      <p:transition spd="slow" advTm="12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AB6B-C5A2-029A-C37C-3382CDA4F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/>
              <a:t>OSM’s gRPC Image – Common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E13B-7426-9CEF-12F6-7A883A77B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Clr>
                <a:srgbClr val="FF4FA1"/>
              </a:buClr>
              <a:buFont typeface="Wingdings" pitchFamily="2" charset="2"/>
              <a:buChar char="Ø"/>
            </a:pPr>
            <a:r>
              <a:rPr lang="en-GB" sz="2400" b="0" i="0">
                <a:effectLst/>
                <a:latin typeface="+mj-lt"/>
              </a:rPr>
              <a:t>If the OSM's </a:t>
            </a:r>
            <a:r>
              <a:rPr lang="en-GB" sz="2400" b="0" i="0" err="1">
                <a:effectLst/>
                <a:latin typeface="+mj-lt"/>
              </a:rPr>
              <a:t>gRPC</a:t>
            </a:r>
            <a:r>
              <a:rPr lang="en-GB" sz="2400" b="0" i="0">
                <a:effectLst/>
                <a:latin typeface="+mj-lt"/>
              </a:rPr>
              <a:t> code is not up to date with </a:t>
            </a:r>
            <a:r>
              <a:rPr lang="en-GB" sz="2400" b="0" i="0" err="1">
                <a:effectLst/>
                <a:latin typeface="+mj-lt"/>
              </a:rPr>
              <a:t>Protoc</a:t>
            </a:r>
            <a:r>
              <a:rPr lang="en-GB" sz="2400" b="0" i="0">
                <a:effectLst/>
                <a:latin typeface="+mj-lt"/>
              </a:rPr>
              <a:t> Buffers, to regenerate the protocol buffers do the following:</a:t>
            </a:r>
          </a:p>
          <a:p>
            <a:pPr lvl="1">
              <a:buClr>
                <a:srgbClr val="FF4FA1"/>
              </a:buClr>
              <a:buFont typeface="Wingdings" pitchFamily="2" charset="2"/>
              <a:buChar char="Ø"/>
            </a:pPr>
            <a:r>
              <a:rPr lang="en-GB" sz="1600" b="0" i="0">
                <a:effectLst/>
                <a:latin typeface="+mj-lt"/>
              </a:rPr>
              <a:t>Download and install the python compiler from </a:t>
            </a:r>
            <a:r>
              <a:rPr lang="en-GB" sz="1600" b="0" i="0" err="1">
                <a:effectLst/>
                <a:latin typeface="+mj-lt"/>
                <a:hlinkClick r:id="rId4"/>
              </a:rPr>
              <a:t>ProtoBuf</a:t>
            </a:r>
            <a:r>
              <a:rPr lang="en-GB" sz="1600" b="0" i="0">
                <a:effectLst/>
                <a:latin typeface="+mj-lt"/>
              </a:rPr>
              <a:t> following the instructions in the README file.</a:t>
            </a:r>
          </a:p>
          <a:p>
            <a:pPr lvl="1">
              <a:buClr>
                <a:srgbClr val="FF4FA1"/>
              </a:buClr>
              <a:buFont typeface="Wingdings" pitchFamily="2" charset="2"/>
              <a:buChar char="Ø"/>
            </a:pPr>
            <a:r>
              <a:rPr lang="en-GB" sz="1600" b="0" i="0">
                <a:effectLst/>
                <a:latin typeface="+mj-lt"/>
              </a:rPr>
              <a:t>Delete  </a:t>
            </a:r>
            <a:r>
              <a:rPr lang="en-GB" sz="1600" b="1">
                <a:latin typeface="+mj-lt"/>
              </a:rPr>
              <a:t>frontend_pb2.py</a:t>
            </a:r>
            <a:r>
              <a:rPr lang="en-GB" sz="1600" b="1" i="0">
                <a:effectLst/>
                <a:latin typeface="+mj-lt"/>
              </a:rPr>
              <a:t> </a:t>
            </a:r>
            <a:r>
              <a:rPr lang="en-GB" sz="1600" b="0" i="0">
                <a:effectLst/>
                <a:latin typeface="+mj-lt"/>
              </a:rPr>
              <a:t>and </a:t>
            </a:r>
            <a:r>
              <a:rPr lang="en-GB" sz="1600" b="1" err="1">
                <a:latin typeface="+mj-lt"/>
              </a:rPr>
              <a:t>frontend_grpc.py</a:t>
            </a:r>
            <a:r>
              <a:rPr lang="en-GB" sz="1600" b="1" i="0">
                <a:effectLst/>
                <a:latin typeface="+mj-lt"/>
              </a:rPr>
              <a:t>.</a:t>
            </a:r>
            <a:br>
              <a:rPr lang="en-GB" sz="1600" b="1" i="0">
                <a:effectLst/>
                <a:latin typeface="+mj-lt"/>
              </a:rPr>
            </a:br>
            <a:endParaRPr lang="en-GB" sz="1600" b="1" i="0">
              <a:effectLst/>
              <a:latin typeface="+mj-lt"/>
            </a:endParaRPr>
          </a:p>
          <a:p>
            <a:pPr marL="0" indent="0">
              <a:buNone/>
            </a:pPr>
            <a:endParaRPr lang="en-GB" sz="2400">
              <a:latin typeface="+mj-lt"/>
            </a:endParaRPr>
          </a:p>
        </p:txBody>
      </p:sp>
      <p:pic>
        <p:nvPicPr>
          <p:cNvPr id="6" name="Picture 5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3F698035-61C6-DA85-2188-9C3C2D0409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5E1A28-BE50-712B-B666-53AB30C0588B}"/>
              </a:ext>
            </a:extLst>
          </p:cNvPr>
          <p:cNvSpPr txBox="1"/>
          <p:nvPr/>
        </p:nvSpPr>
        <p:spPr>
          <a:xfrm>
            <a:off x="9840416" y="6492970"/>
            <a:ext cx="225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71557D-F77D-52D2-1C7D-0C0A186B78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0650" y="3068960"/>
            <a:ext cx="9025830" cy="24282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7A31DAD-BE87-E93A-80AC-218164050B46}"/>
              </a:ext>
            </a:extLst>
          </p:cNvPr>
          <p:cNvSpPr/>
          <p:nvPr/>
        </p:nvSpPr>
        <p:spPr>
          <a:xfrm>
            <a:off x="1907121" y="3875815"/>
            <a:ext cx="7992888" cy="10653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protoc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-I=./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osm_ee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 --python\_out=./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osm_ee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 ./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osm_ee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frontend.proto</a:t>
            </a:r>
            <a:endParaRPr lang="en-GB" sz="1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docker build -t  &lt;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your_registry_domain_name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&gt;/&lt;</a:t>
            </a:r>
            <a:r>
              <a:rPr lang="en-GB" sz="140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the_grpc_image_name</a:t>
            </a:r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.</a:t>
            </a:r>
          </a:p>
          <a:p>
            <a:r>
              <a:rPr lang="en-GB" sz="1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docker push  </a:t>
            </a:r>
            <a:r>
              <a:rPr lang="en-GB"/>
              <a:t>&lt;</a:t>
            </a:r>
            <a:r>
              <a:rPr lang="en-GB" err="1"/>
              <a:t>your_registry_domain_name</a:t>
            </a:r>
            <a:r>
              <a:rPr lang="en-GB"/>
              <a:t>&gt;/&lt;</a:t>
            </a:r>
            <a:r>
              <a:rPr lang="en-GB" err="1"/>
              <a:t>the_grpc_image_name</a:t>
            </a:r>
            <a:r>
              <a:rPr lang="en-GB"/>
              <a:t>&gt;</a:t>
            </a:r>
            <a:endParaRPr lang="en-PT"/>
          </a:p>
        </p:txBody>
      </p:sp>
      <p:pic>
        <p:nvPicPr>
          <p:cNvPr id="37" name="Audio 36">
            <a:extLst>
              <a:ext uri="{FF2B5EF4-FFF2-40B4-BE49-F238E27FC236}">
                <a16:creationId xmlns:a16="http://schemas.microsoft.com/office/drawing/2014/main" id="{39A7D903-D176-5DF4-F5C5-0CE59BE2D7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669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09"/>
    </mc:Choice>
    <mc:Fallback>
      <p:transition spd="slow" advTm="14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4831-90D8-C0E8-DCBF-639B2D23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2" y="404665"/>
            <a:ext cx="8459668" cy="648072"/>
          </a:xfrm>
        </p:spPr>
        <p:txBody>
          <a:bodyPr anchor="t">
            <a:normAutofit/>
          </a:bodyPr>
          <a:lstStyle/>
          <a:p>
            <a:r>
              <a:rPr lang="en-PT" sz="3500"/>
              <a:t>Day 1 primitives with Ansible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D56E2-12C7-A26E-AB7B-1C34E6171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65" y="1196752"/>
            <a:ext cx="11113666" cy="1080120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GB" sz="2000">
                <a:latin typeface="+mj-lt"/>
              </a:rPr>
              <a:t>All your Ansible playbooks must be present in your Helm chart inside the </a:t>
            </a:r>
            <a:r>
              <a:rPr lang="en-GB" sz="2000" b="1" i="1">
                <a:latin typeface="+mj-lt"/>
              </a:rPr>
              <a:t>source</a:t>
            </a:r>
            <a:r>
              <a:rPr lang="en-GB" sz="2000">
                <a:latin typeface="+mj-lt"/>
              </a:rPr>
              <a:t> folder (</a:t>
            </a:r>
            <a:r>
              <a:rPr lang="en-GB" sz="2000" b="1" i="1" err="1">
                <a:latin typeface="+mj-lt"/>
              </a:rPr>
              <a:t>simple_ee_vnf</a:t>
            </a:r>
            <a:r>
              <a:rPr lang="en-GB" sz="2000" b="1" i="1">
                <a:latin typeface="+mj-lt"/>
              </a:rPr>
              <a:t>/helm-charts/</a:t>
            </a:r>
            <a:r>
              <a:rPr lang="en-GB" sz="2000" b="1" i="1" err="1">
                <a:latin typeface="+mj-lt"/>
              </a:rPr>
              <a:t>eechart</a:t>
            </a:r>
            <a:r>
              <a:rPr lang="en-GB" sz="2000" b="1" i="1">
                <a:latin typeface="+mj-lt"/>
              </a:rPr>
              <a:t>/source</a:t>
            </a:r>
            <a:r>
              <a:rPr lang="en-GB" sz="2000">
                <a:latin typeface="+mj-lt"/>
              </a:rPr>
              <a:t>)</a:t>
            </a:r>
            <a:endParaRPr lang="en-PT" sz="2000">
              <a:latin typeface="+mj-lt"/>
            </a:endParaRP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C2E2DC6-E11B-8D8B-1EA9-AEA76D6DC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9976" y="2420887"/>
            <a:ext cx="5274078" cy="2016224"/>
          </a:xfrm>
          <a:prstGeom prst="rect">
            <a:avLst/>
          </a:prstGeom>
        </p:spPr>
      </p:pic>
      <p:grpSp>
        <p:nvGrpSpPr>
          <p:cNvPr id="14" name="Group 9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1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B884468-ACD2-9B24-7BA9-D253BA8F1225}"/>
              </a:ext>
            </a:extLst>
          </p:cNvPr>
          <p:cNvSpPr txBox="1"/>
          <p:nvPr/>
        </p:nvSpPr>
        <p:spPr>
          <a:xfrm>
            <a:off x="338170" y="3428999"/>
            <a:ext cx="5112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>
                <a:latin typeface="+mj-lt"/>
              </a:rPr>
              <a:t>Edit </a:t>
            </a:r>
            <a:r>
              <a:rPr lang="en-GB" sz="1800" b="1" i="1" err="1">
                <a:latin typeface="+mj-lt"/>
              </a:rPr>
              <a:t>simple_ee_vnf</a:t>
            </a:r>
            <a:r>
              <a:rPr lang="en-GB" sz="1800" b="1" i="1">
                <a:latin typeface="+mj-lt"/>
              </a:rPr>
              <a:t>/helm-charts/</a:t>
            </a:r>
            <a:r>
              <a:rPr lang="en-GB" sz="1800" b="1" i="1" err="1">
                <a:latin typeface="+mj-lt"/>
              </a:rPr>
              <a:t>eechart</a:t>
            </a:r>
            <a:r>
              <a:rPr lang="en-GB" sz="1800" b="1" i="1">
                <a:latin typeface="+mj-lt"/>
              </a:rPr>
              <a:t>/source/</a:t>
            </a:r>
            <a:r>
              <a:rPr lang="en-GB" sz="1800" b="1" i="1" err="1">
                <a:latin typeface="+mj-lt"/>
              </a:rPr>
              <a:t>playbook.yaml</a:t>
            </a:r>
            <a:r>
              <a:rPr lang="en-GB" sz="1800" b="1" i="1">
                <a:latin typeface="+mj-lt"/>
              </a:rPr>
              <a:t> </a:t>
            </a:r>
            <a:r>
              <a:rPr lang="en-GB" sz="1800">
                <a:latin typeface="+mj-lt"/>
              </a:rPr>
              <a:t>and add the following content:</a:t>
            </a:r>
            <a:endParaRPr lang="en-PT">
              <a:latin typeface="+mj-l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5E3CBA2-5D36-F1FA-64FD-7452D6B48E95}"/>
              </a:ext>
            </a:extLst>
          </p:cNvPr>
          <p:cNvCxnSpPr>
            <a:cxnSpLocks/>
          </p:cNvCxnSpPr>
          <p:nvPr/>
        </p:nvCxnSpPr>
        <p:spPr>
          <a:xfrm>
            <a:off x="5435837" y="2092370"/>
            <a:ext cx="0" cy="472514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4D929AF-B250-509E-8029-F8D235937596}"/>
              </a:ext>
            </a:extLst>
          </p:cNvPr>
          <p:cNvSpPr txBox="1"/>
          <p:nvPr/>
        </p:nvSpPr>
        <p:spPr>
          <a:xfrm>
            <a:off x="338170" y="2409683"/>
            <a:ext cx="436829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PT">
                <a:latin typeface="+mj-lt"/>
              </a:rPr>
              <a:t>The goal of the day-1 primitive is to create an empty file on the VNF.</a:t>
            </a:r>
          </a:p>
        </p:txBody>
      </p:sp>
      <p:pic>
        <p:nvPicPr>
          <p:cNvPr id="7" name="Picture 6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94C827CD-CE58-064B-7C75-BF06F58D85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B81F02-D327-FBC6-DA0D-DB0492C17996}"/>
              </a:ext>
            </a:extLst>
          </p:cNvPr>
          <p:cNvSpPr txBox="1"/>
          <p:nvPr/>
        </p:nvSpPr>
        <p:spPr>
          <a:xfrm>
            <a:off x="9840416" y="6492970"/>
            <a:ext cx="611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36" name="Audio 35">
            <a:extLst>
              <a:ext uri="{FF2B5EF4-FFF2-40B4-BE49-F238E27FC236}">
                <a16:creationId xmlns:a16="http://schemas.microsoft.com/office/drawing/2014/main" id="{639B63C2-EF95-CF4C-4EA7-B8F99A369D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84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77"/>
    </mc:Choice>
    <mc:Fallback>
      <p:transition spd="slow" advTm="13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4831-90D8-C0E8-DCBF-639B2D23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2" y="404665"/>
            <a:ext cx="8459668" cy="648072"/>
          </a:xfrm>
        </p:spPr>
        <p:txBody>
          <a:bodyPr anchor="t">
            <a:normAutofit/>
          </a:bodyPr>
          <a:lstStyle/>
          <a:p>
            <a:r>
              <a:rPr lang="en-PT" sz="3500"/>
              <a:t>Day 2 primitives with Ansible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D56E2-12C7-A26E-AB7B-1C34E6171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65" y="1196752"/>
            <a:ext cx="11113666" cy="1080120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GB" sz="2000" b="0" i="0">
                <a:solidFill>
                  <a:srgbClr val="24292F"/>
                </a:solidFill>
                <a:effectLst/>
                <a:latin typeface="+mj-lt"/>
              </a:rPr>
              <a:t>The </a:t>
            </a:r>
            <a:r>
              <a:rPr lang="en-GB" sz="2000" b="1" i="1" err="1">
                <a:solidFill>
                  <a:srgbClr val="24292F"/>
                </a:solidFill>
                <a:effectLst/>
                <a:latin typeface="+mj-lt"/>
              </a:rPr>
              <a:t>update_file.yaml</a:t>
            </a:r>
            <a:r>
              <a:rPr lang="en-GB" sz="2000" b="1" i="1">
                <a:solidFill>
                  <a:srgbClr val="24292F"/>
                </a:solidFill>
                <a:effectLst/>
                <a:latin typeface="+mj-lt"/>
              </a:rPr>
              <a:t> </a:t>
            </a:r>
            <a:r>
              <a:rPr lang="en-GB" sz="2000" b="0" i="0">
                <a:solidFill>
                  <a:srgbClr val="24292F"/>
                </a:solidFill>
                <a:effectLst/>
                <a:latin typeface="+mj-lt"/>
              </a:rPr>
              <a:t>playbook will be invoked on the day-2 primitive. This primitive will update the file's content with the user input. </a:t>
            </a:r>
            <a:endParaRPr lang="en-PT" sz="2000">
              <a:latin typeface="+mj-lt"/>
            </a:endParaRPr>
          </a:p>
        </p:txBody>
      </p:sp>
      <p:grpSp>
        <p:nvGrpSpPr>
          <p:cNvPr id="14" name="Group 9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1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B884468-ACD2-9B24-7BA9-D253BA8F1225}"/>
              </a:ext>
            </a:extLst>
          </p:cNvPr>
          <p:cNvSpPr txBox="1"/>
          <p:nvPr/>
        </p:nvSpPr>
        <p:spPr>
          <a:xfrm>
            <a:off x="323269" y="3031661"/>
            <a:ext cx="5112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/>
              <a:t>Edit </a:t>
            </a:r>
            <a:r>
              <a:rPr lang="en-GB" sz="1800" b="1" i="1" err="1">
                <a:latin typeface="+mj-lt"/>
              </a:rPr>
              <a:t>simple_ee_vnf</a:t>
            </a:r>
            <a:r>
              <a:rPr lang="en-GB" sz="1800" b="1" i="1">
                <a:latin typeface="+mj-lt"/>
              </a:rPr>
              <a:t>/helm-charts/</a:t>
            </a:r>
            <a:r>
              <a:rPr lang="en-GB" sz="1800" b="1" i="1" err="1">
                <a:latin typeface="+mj-lt"/>
              </a:rPr>
              <a:t>eechart</a:t>
            </a:r>
            <a:r>
              <a:rPr lang="en-GB" sz="1800" b="1" i="1">
                <a:latin typeface="+mj-lt"/>
              </a:rPr>
              <a:t>/source/</a:t>
            </a:r>
            <a:r>
              <a:rPr lang="en-GB" sz="1800" b="1" i="1">
                <a:solidFill>
                  <a:srgbClr val="24292F"/>
                </a:solidFill>
                <a:effectLst/>
                <a:latin typeface="+mj-lt"/>
              </a:rPr>
              <a:t> </a:t>
            </a:r>
            <a:r>
              <a:rPr lang="en-GB" sz="1800" b="1" i="1" err="1">
                <a:solidFill>
                  <a:srgbClr val="24292F"/>
                </a:solidFill>
                <a:effectLst/>
                <a:latin typeface="+mj-lt"/>
              </a:rPr>
              <a:t>update_file</a:t>
            </a:r>
            <a:r>
              <a:rPr lang="en-GB" sz="1800" b="1" i="1" err="1">
                <a:latin typeface="+mj-lt"/>
              </a:rPr>
              <a:t>.yaml</a:t>
            </a:r>
            <a:r>
              <a:rPr lang="en-GB" sz="1800" b="1" i="1">
                <a:latin typeface="+mj-lt"/>
              </a:rPr>
              <a:t> </a:t>
            </a:r>
            <a:r>
              <a:rPr lang="en-GB" sz="1800">
                <a:latin typeface="+mj-lt"/>
              </a:rPr>
              <a:t>and add the following content:</a:t>
            </a:r>
            <a:endParaRPr lang="en-PT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5E3CBA2-5D36-F1FA-64FD-7452D6B48E95}"/>
              </a:ext>
            </a:extLst>
          </p:cNvPr>
          <p:cNvCxnSpPr>
            <a:cxnSpLocks/>
          </p:cNvCxnSpPr>
          <p:nvPr/>
        </p:nvCxnSpPr>
        <p:spPr>
          <a:xfrm>
            <a:off x="5435837" y="2092370"/>
            <a:ext cx="0" cy="472514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C9EE963B-B5E4-4E85-7E49-82A196A69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0709" y="2657662"/>
            <a:ext cx="5014811" cy="2040659"/>
          </a:xfrm>
          <a:prstGeom prst="rect">
            <a:avLst/>
          </a:prstGeom>
        </p:spPr>
      </p:pic>
      <p:pic>
        <p:nvPicPr>
          <p:cNvPr id="5" name="Picture 4" descr="A picture containing text, tableware, clipart, plate&#10;&#10;Description automatically generated">
            <a:extLst>
              <a:ext uri="{FF2B5EF4-FFF2-40B4-BE49-F238E27FC236}">
                <a16:creationId xmlns:a16="http://schemas.microsoft.com/office/drawing/2014/main" id="{DE5FDD1F-3CCD-01B3-D723-E1FA3D9CA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00584" y="6478674"/>
            <a:ext cx="1290066" cy="3380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EE7C82-5D64-1E96-3F39-E462E233687F}"/>
              </a:ext>
            </a:extLst>
          </p:cNvPr>
          <p:cNvSpPr txBox="1"/>
          <p:nvPr/>
        </p:nvSpPr>
        <p:spPr>
          <a:xfrm>
            <a:off x="9840416" y="6492970"/>
            <a:ext cx="2250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T">
                <a:latin typeface="+mj-lt"/>
                <a:hlinkClick r:id="rId6"/>
              </a:rPr>
              <a:t>https://www.5gasp.eu</a:t>
            </a:r>
            <a:endParaRPr lang="en-PT">
              <a:latin typeface="+mj-lt"/>
            </a:endParaRPr>
          </a:p>
        </p:txBody>
      </p:sp>
      <p:pic>
        <p:nvPicPr>
          <p:cNvPr id="31" name="Audio 30">
            <a:extLst>
              <a:ext uri="{FF2B5EF4-FFF2-40B4-BE49-F238E27FC236}">
                <a16:creationId xmlns:a16="http://schemas.microsoft.com/office/drawing/2014/main" id="{26E7D886-5687-43AF-2673-D49BA7F8D9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440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33"/>
    </mc:Choice>
    <mc:Fallback>
      <p:transition spd="slow" advTm="13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A07A342489374B883FB38B8EF253CC" ma:contentTypeVersion="13" ma:contentTypeDescription="Create a new document." ma:contentTypeScope="" ma:versionID="402a11ca063fe64f09a3c1d754533b0b">
  <xsd:schema xmlns:xsd="http://www.w3.org/2001/XMLSchema" xmlns:xs="http://www.w3.org/2001/XMLSchema" xmlns:p="http://schemas.microsoft.com/office/2006/metadata/properties" xmlns:ns3="fe37161c-e21a-4842-989a-1ace31e0bfba" xmlns:ns4="6170f040-ba89-4c6e-8258-7f0c90ce3f59" targetNamespace="http://schemas.microsoft.com/office/2006/metadata/properties" ma:root="true" ma:fieldsID="5dbda8d3d27b04e777e7620117757349" ns3:_="" ns4:_="">
    <xsd:import namespace="fe37161c-e21a-4842-989a-1ace31e0bfba"/>
    <xsd:import namespace="6170f040-ba89-4c6e-8258-7f0c90ce3f5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37161c-e21a-4842-989a-1ace31e0bf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70f040-ba89-4c6e-8258-7f0c90ce3f5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72829D1-0D76-4920-8C1B-3D44E1DA1BFB}">
  <ds:schemaRefs>
    <ds:schemaRef ds:uri="6170f040-ba89-4c6e-8258-7f0c90ce3f59"/>
    <ds:schemaRef ds:uri="fe37161c-e21a-4842-989a-1ace31e0bfb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9B3933B-81A6-450C-93A1-AD96AB2CC5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B8B8CDB-EF4D-4D31-8379-FD52F090DDE6}">
  <ds:schemaRefs>
    <ds:schemaRef ds:uri="6170f040-ba89-4c6e-8258-7f0c90ce3f59"/>
    <ds:schemaRef ds:uri="fe37161c-e21a-4842-989a-1ace31e0bfb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</TotalTime>
  <Words>1133</Words>
  <Application>Microsoft Macintosh PowerPoint</Application>
  <PresentationFormat>Widescreen</PresentationFormat>
  <Paragraphs>126</Paragraphs>
  <Slides>20</Slides>
  <Notes>1</Notes>
  <HiddenSlides>0</HiddenSlides>
  <MMClips>19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-apple-system</vt:lpstr>
      <vt:lpstr>Arial</vt:lpstr>
      <vt:lpstr>Calibri</vt:lpstr>
      <vt:lpstr>Calibri Light</vt:lpstr>
      <vt:lpstr>Menlo</vt:lpstr>
      <vt:lpstr>Wingdings</vt:lpstr>
      <vt:lpstr>Office Theme</vt:lpstr>
      <vt:lpstr>Manage your VNF with a Helm Execution Environment</vt:lpstr>
      <vt:lpstr>PowerPoint Presentation</vt:lpstr>
      <vt:lpstr>Understanding OSM Execution Environment </vt:lpstr>
      <vt:lpstr>Our Goal</vt:lpstr>
      <vt:lpstr>First of all, let’s start by downloading Helm and Ansible</vt:lpstr>
      <vt:lpstr>OSM’s gRPC Image</vt:lpstr>
      <vt:lpstr>OSM’s gRPC Image – Common Errors</vt:lpstr>
      <vt:lpstr>Day 1 primitives with Ansible</vt:lpstr>
      <vt:lpstr>Day 2 primitives with Ansible</vt:lpstr>
      <vt:lpstr>Changing the Helm Chart Manifests</vt:lpstr>
      <vt:lpstr>Concerning Image Registries….</vt:lpstr>
      <vt:lpstr>Changing the VNFD – Helm Chart Reference</vt:lpstr>
      <vt:lpstr>Verifying the Syntax of the Helm Charts</vt:lpstr>
      <vt:lpstr>Changing the VNFD – Day 1 Operations</vt:lpstr>
      <vt:lpstr>Changing the VNFD – Day 2 Operations</vt:lpstr>
      <vt:lpstr>Instantiate the NS</vt:lpstr>
      <vt:lpstr>Now, let’s check if the day-1 operation was successful…</vt:lpstr>
      <vt:lpstr>Performing the day-2 operation</vt:lpstr>
      <vt:lpstr>Finally, we can check the new file content…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Rafael Direito</dc:creator>
  <cp:keywords/>
  <dc:description/>
  <cp:lastModifiedBy>Eduardo Santos</cp:lastModifiedBy>
  <cp:revision>3</cp:revision>
  <dcterms:created xsi:type="dcterms:W3CDTF">2022-09-01T13:14:17Z</dcterms:created>
  <dcterms:modified xsi:type="dcterms:W3CDTF">2023-08-31T23:43:04Z</dcterms:modified>
  <cp:category/>
  <dc:identifier/>
  <cp:contentStatus/>
  <dc:languag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0x01010071A07A342489374B883FB38B8EF253CC</vt:lpwstr>
  </property>
</Properties>
</file>

<file path=docProps/thumbnail.jpeg>
</file>